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80" r:id="rId3"/>
    <p:sldId id="283" r:id="rId4"/>
    <p:sldId id="281" r:id="rId5"/>
    <p:sldId id="300" r:id="rId6"/>
    <p:sldId id="282" r:id="rId7"/>
    <p:sldId id="284" r:id="rId8"/>
    <p:sldId id="298" r:id="rId9"/>
    <p:sldId id="285" r:id="rId10"/>
    <p:sldId id="287" r:id="rId11"/>
    <p:sldId id="288" r:id="rId12"/>
    <p:sldId id="289" r:id="rId13"/>
    <p:sldId id="290" r:id="rId14"/>
    <p:sldId id="291" r:id="rId15"/>
    <p:sldId id="309" r:id="rId16"/>
    <p:sldId id="307" r:id="rId17"/>
    <p:sldId id="306" r:id="rId18"/>
    <p:sldId id="297" r:id="rId19"/>
    <p:sldId id="294" r:id="rId20"/>
    <p:sldId id="295" r:id="rId21"/>
    <p:sldId id="292" r:id="rId22"/>
    <p:sldId id="299" r:id="rId23"/>
    <p:sldId id="293" r:id="rId24"/>
    <p:sldId id="286" r:id="rId25"/>
    <p:sldId id="296" r:id="rId26"/>
    <p:sldId id="302" r:id="rId27"/>
    <p:sldId id="304" r:id="rId28"/>
    <p:sldId id="303" r:id="rId29"/>
    <p:sldId id="305" r:id="rId30"/>
    <p:sldId id="308" r:id="rId31"/>
    <p:sldId id="316" r:id="rId32"/>
    <p:sldId id="317" r:id="rId33"/>
    <p:sldId id="318" r:id="rId34"/>
    <p:sldId id="310" r:id="rId35"/>
    <p:sldId id="319" r:id="rId36"/>
    <p:sldId id="320" r:id="rId37"/>
    <p:sldId id="315" r:id="rId38"/>
    <p:sldId id="314" r:id="rId39"/>
    <p:sldId id="311" r:id="rId40"/>
    <p:sldId id="313" r:id="rId41"/>
    <p:sldId id="321" r:id="rId42"/>
    <p:sldId id="312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2381" autoAdjust="0"/>
  </p:normalViewPr>
  <p:slideViewPr>
    <p:cSldViewPr showGuides="1">
      <p:cViewPr varScale="1">
        <p:scale>
          <a:sx n="96" d="100"/>
          <a:sy n="96" d="100"/>
        </p:scale>
        <p:origin x="33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41FB4-81F3-41B7-8E4E-DFA330D6DED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AB5870C-EB16-4186-B128-803E13604B1D}">
      <dgm:prSet custT="1"/>
      <dgm:spPr/>
      <dgm:t>
        <a:bodyPr/>
        <a:lstStyle/>
        <a:p>
          <a:r>
            <a:rPr lang="en-US" sz="3000" dirty="0"/>
            <a:t>Head-to-toe, every hole</a:t>
          </a:r>
        </a:p>
      </dgm:t>
    </dgm:pt>
    <dgm:pt modelId="{2EB834D0-1C14-4CA4-9088-C56013A838DC}" type="parTrans" cxnId="{9AAD80E5-E176-4ACB-BCD0-E20CF9D67C06}">
      <dgm:prSet/>
      <dgm:spPr/>
      <dgm:t>
        <a:bodyPr/>
        <a:lstStyle/>
        <a:p>
          <a:endParaRPr lang="en-US"/>
        </a:p>
      </dgm:t>
    </dgm:pt>
    <dgm:pt modelId="{018F824E-3C10-4579-8005-B767679FDA49}" type="sibTrans" cxnId="{9AAD80E5-E176-4ACB-BCD0-E20CF9D67C06}">
      <dgm:prSet/>
      <dgm:spPr/>
      <dgm:t>
        <a:bodyPr/>
        <a:lstStyle/>
        <a:p>
          <a:endParaRPr lang="en-US"/>
        </a:p>
      </dgm:t>
    </dgm:pt>
    <dgm:pt modelId="{A51346B1-1FA0-4629-A167-A45202DBCA91}">
      <dgm:prSet custT="1"/>
      <dgm:spPr/>
      <dgm:t>
        <a:bodyPr/>
        <a:lstStyle/>
        <a:p>
          <a:r>
            <a:rPr lang="en-US" sz="3000" dirty="0"/>
            <a:t>Complete history and physical examination</a:t>
          </a:r>
        </a:p>
      </dgm:t>
    </dgm:pt>
    <dgm:pt modelId="{BBC63A6F-7E7C-42F9-9AE5-C3DB96B04BFA}" type="parTrans" cxnId="{B894A970-8196-4B6F-8CDF-00692A213EA1}">
      <dgm:prSet/>
      <dgm:spPr/>
      <dgm:t>
        <a:bodyPr/>
        <a:lstStyle/>
        <a:p>
          <a:endParaRPr lang="en-US"/>
        </a:p>
      </dgm:t>
    </dgm:pt>
    <dgm:pt modelId="{F53A391B-7CDD-4999-B7B2-5005431054B8}" type="sibTrans" cxnId="{B894A970-8196-4B6F-8CDF-00692A213EA1}">
      <dgm:prSet/>
      <dgm:spPr/>
      <dgm:t>
        <a:bodyPr/>
        <a:lstStyle/>
        <a:p>
          <a:endParaRPr lang="en-US"/>
        </a:p>
      </dgm:t>
    </dgm:pt>
    <dgm:pt modelId="{2CD8B405-B4CE-429B-BAD1-DFD5F197C821}">
      <dgm:prSet custT="1"/>
      <dgm:spPr/>
      <dgm:t>
        <a:bodyPr/>
        <a:lstStyle/>
        <a:p>
          <a:r>
            <a:rPr lang="en-US" sz="3000" dirty="0"/>
            <a:t>Reassessment of all vital signs</a:t>
          </a:r>
        </a:p>
      </dgm:t>
    </dgm:pt>
    <dgm:pt modelId="{DF7E72BA-C1A8-46F3-B0BC-2839EE3F00DA}" type="parTrans" cxnId="{DF79E2A6-F441-4D1A-9352-5FCE0D77B2BB}">
      <dgm:prSet/>
      <dgm:spPr/>
      <dgm:t>
        <a:bodyPr/>
        <a:lstStyle/>
        <a:p>
          <a:endParaRPr lang="en-US"/>
        </a:p>
      </dgm:t>
    </dgm:pt>
    <dgm:pt modelId="{69606D46-D085-422A-8390-9A879DB764FA}" type="sibTrans" cxnId="{DF79E2A6-F441-4D1A-9352-5FCE0D77B2BB}">
      <dgm:prSet/>
      <dgm:spPr/>
      <dgm:t>
        <a:bodyPr/>
        <a:lstStyle/>
        <a:p>
          <a:endParaRPr lang="en-US"/>
        </a:p>
      </dgm:t>
    </dgm:pt>
    <dgm:pt modelId="{8FBBECCA-973C-4F00-A85E-4551570E63C5}">
      <dgm:prSet custT="1"/>
      <dgm:spPr/>
      <dgm:t>
        <a:bodyPr/>
        <a:lstStyle/>
        <a:p>
          <a:r>
            <a:rPr lang="en-US" sz="3000" dirty="0"/>
            <a:t>Other examination</a:t>
          </a:r>
        </a:p>
      </dgm:t>
    </dgm:pt>
    <dgm:pt modelId="{3E04A008-639F-418E-A81E-B0823622087F}" type="parTrans" cxnId="{F2EB784A-E791-4010-8483-B04EBBF0FFAA}">
      <dgm:prSet/>
      <dgm:spPr/>
      <dgm:t>
        <a:bodyPr/>
        <a:lstStyle/>
        <a:p>
          <a:endParaRPr lang="en-US"/>
        </a:p>
      </dgm:t>
    </dgm:pt>
    <dgm:pt modelId="{9205FF2F-5866-420A-80AC-D9D482E1251E}" type="sibTrans" cxnId="{F2EB784A-E791-4010-8483-B04EBBF0FFAA}">
      <dgm:prSet/>
      <dgm:spPr/>
      <dgm:t>
        <a:bodyPr/>
        <a:lstStyle/>
        <a:p>
          <a:endParaRPr lang="en-US"/>
        </a:p>
      </dgm:t>
    </dgm:pt>
    <dgm:pt modelId="{345DB6B6-599C-44B0-8B2A-EB078487C7AD}">
      <dgm:prSet custT="1"/>
      <dgm:spPr/>
      <dgm:t>
        <a:bodyPr/>
        <a:lstStyle/>
        <a:p>
          <a:r>
            <a:rPr lang="en-US" sz="3000" b="1" dirty="0"/>
            <a:t>X-ray, CT</a:t>
          </a:r>
        </a:p>
      </dgm:t>
    </dgm:pt>
    <dgm:pt modelId="{C135922E-C089-4794-8DF9-0ABB8004C472}" type="parTrans" cxnId="{6AF087ED-4612-4CC5-9247-5E02D3C4B762}">
      <dgm:prSet/>
      <dgm:spPr/>
      <dgm:t>
        <a:bodyPr/>
        <a:lstStyle/>
        <a:p>
          <a:endParaRPr lang="en-US"/>
        </a:p>
      </dgm:t>
    </dgm:pt>
    <dgm:pt modelId="{9A67BBBE-198E-4254-A429-BDD86A8CEC37}" type="sibTrans" cxnId="{6AF087ED-4612-4CC5-9247-5E02D3C4B762}">
      <dgm:prSet/>
      <dgm:spPr/>
      <dgm:t>
        <a:bodyPr/>
        <a:lstStyle/>
        <a:p>
          <a:endParaRPr lang="en-US"/>
        </a:p>
      </dgm:t>
    </dgm:pt>
    <dgm:pt modelId="{3868030C-CEDA-46FC-8878-D67E088BC871}" type="pres">
      <dgm:prSet presAssocID="{3AF41FB4-81F3-41B7-8E4E-DFA330D6DED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46B7EF6-A520-4530-B1A8-26C550DC3448}" type="pres">
      <dgm:prSet presAssocID="{6AB5870C-EB16-4186-B128-803E13604B1D}" presName="compNode" presStyleCnt="0"/>
      <dgm:spPr/>
    </dgm:pt>
    <dgm:pt modelId="{A556CF38-449F-4F76-87F1-9798127035FA}" type="pres">
      <dgm:prSet presAssocID="{6AB5870C-EB16-4186-B128-803E13604B1D}" presName="bgRect" presStyleLbl="bgShp" presStyleIdx="0" presStyleCnt="4"/>
      <dgm:spPr/>
    </dgm:pt>
    <dgm:pt modelId="{2A56E2FE-ED30-464F-A567-CE10CC29FC1C}" type="pres">
      <dgm:prSet presAssocID="{6AB5870C-EB16-4186-B128-803E13604B1D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腳"/>
        </a:ext>
      </dgm:extLst>
    </dgm:pt>
    <dgm:pt modelId="{27E7A48B-6F5D-4B68-8D7D-7447344BD267}" type="pres">
      <dgm:prSet presAssocID="{6AB5870C-EB16-4186-B128-803E13604B1D}" presName="spaceRect" presStyleCnt="0"/>
      <dgm:spPr/>
    </dgm:pt>
    <dgm:pt modelId="{92A7616E-4769-4653-9B73-0B099271F84C}" type="pres">
      <dgm:prSet presAssocID="{6AB5870C-EB16-4186-B128-803E13604B1D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D757DBCE-EA7F-4A80-AFBC-C97FD03B8125}" type="pres">
      <dgm:prSet presAssocID="{018F824E-3C10-4579-8005-B767679FDA49}" presName="sibTrans" presStyleCnt="0"/>
      <dgm:spPr/>
    </dgm:pt>
    <dgm:pt modelId="{16FA0DAB-618C-4678-960F-AD9199BD3345}" type="pres">
      <dgm:prSet presAssocID="{A51346B1-1FA0-4629-A167-A45202DBCA91}" presName="compNode" presStyleCnt="0"/>
      <dgm:spPr/>
    </dgm:pt>
    <dgm:pt modelId="{1ACCFFF6-C0A5-4DB4-9170-095CCA072D2C}" type="pres">
      <dgm:prSet presAssocID="{A51346B1-1FA0-4629-A167-A45202DBCA91}" presName="bgRect" presStyleLbl="bgShp" presStyleIdx="1" presStyleCnt="4"/>
      <dgm:spPr/>
    </dgm:pt>
    <dgm:pt modelId="{5DDA4A9E-6B89-44F0-B067-B23FD4EE2FC4}" type="pres">
      <dgm:prSet presAssocID="{A51346B1-1FA0-4629-A167-A45202DBCA91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聽診器"/>
        </a:ext>
      </dgm:extLst>
    </dgm:pt>
    <dgm:pt modelId="{BA687B02-9C2B-401D-A617-DFAAC8C084C5}" type="pres">
      <dgm:prSet presAssocID="{A51346B1-1FA0-4629-A167-A45202DBCA91}" presName="spaceRect" presStyleCnt="0"/>
      <dgm:spPr/>
    </dgm:pt>
    <dgm:pt modelId="{BB0C4D74-6AF4-4F3F-B531-C70B53212F3B}" type="pres">
      <dgm:prSet presAssocID="{A51346B1-1FA0-4629-A167-A45202DBCA91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77D69614-DAF5-46E2-9D2F-8B6CD3F95F7A}" type="pres">
      <dgm:prSet presAssocID="{F53A391B-7CDD-4999-B7B2-5005431054B8}" presName="sibTrans" presStyleCnt="0"/>
      <dgm:spPr/>
    </dgm:pt>
    <dgm:pt modelId="{12FF6B7B-53EE-4779-8B02-934B4A77E210}" type="pres">
      <dgm:prSet presAssocID="{2CD8B405-B4CE-429B-BAD1-DFD5F197C821}" presName="compNode" presStyleCnt="0"/>
      <dgm:spPr/>
    </dgm:pt>
    <dgm:pt modelId="{03D0F735-B403-4BA4-A410-7F945B00850C}" type="pres">
      <dgm:prSet presAssocID="{2CD8B405-B4CE-429B-BAD1-DFD5F197C821}" presName="bgRect" presStyleLbl="bgShp" presStyleIdx="2" presStyleCnt="4"/>
      <dgm:spPr/>
    </dgm:pt>
    <dgm:pt modelId="{3E6794DB-1853-40E1-AF10-256C57BEF5EE}" type="pres">
      <dgm:prSet presAssocID="{2CD8B405-B4CE-429B-BAD1-DFD5F197C821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心跳"/>
        </a:ext>
      </dgm:extLst>
    </dgm:pt>
    <dgm:pt modelId="{224CD362-470F-45D0-BA7B-C0138397D96C}" type="pres">
      <dgm:prSet presAssocID="{2CD8B405-B4CE-429B-BAD1-DFD5F197C821}" presName="spaceRect" presStyleCnt="0"/>
      <dgm:spPr/>
    </dgm:pt>
    <dgm:pt modelId="{363C1CAF-506B-4A28-8F1F-782E2B7D28A9}" type="pres">
      <dgm:prSet presAssocID="{2CD8B405-B4CE-429B-BAD1-DFD5F197C821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147FD62D-5282-44EC-BC8A-6DE166641E0B}" type="pres">
      <dgm:prSet presAssocID="{69606D46-D085-422A-8390-9A879DB764FA}" presName="sibTrans" presStyleCnt="0"/>
      <dgm:spPr/>
    </dgm:pt>
    <dgm:pt modelId="{58DF7DB3-8D19-45EA-91E1-B0A20B86AE60}" type="pres">
      <dgm:prSet presAssocID="{8FBBECCA-973C-4F00-A85E-4551570E63C5}" presName="compNode" presStyleCnt="0"/>
      <dgm:spPr/>
    </dgm:pt>
    <dgm:pt modelId="{F9A16078-51A9-4C4C-806C-EABDFF937B80}" type="pres">
      <dgm:prSet presAssocID="{8FBBECCA-973C-4F00-A85E-4551570E63C5}" presName="bgRect" presStyleLbl="bgShp" presStyleIdx="3" presStyleCnt="4"/>
      <dgm:spPr/>
    </dgm:pt>
    <dgm:pt modelId="{555E4FC5-BD82-4C90-BAE8-B9E69E30DD90}" type="pres">
      <dgm:prSet presAssocID="{8FBBECCA-973C-4F00-A85E-4551570E63C5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顯微鏡"/>
        </a:ext>
      </dgm:extLst>
    </dgm:pt>
    <dgm:pt modelId="{FB7611A4-7CF6-42A5-9ECE-4073AFE1B51D}" type="pres">
      <dgm:prSet presAssocID="{8FBBECCA-973C-4F00-A85E-4551570E63C5}" presName="spaceRect" presStyleCnt="0"/>
      <dgm:spPr/>
    </dgm:pt>
    <dgm:pt modelId="{E8D140E1-1B8B-4686-AC8E-80E237B3DC6F}" type="pres">
      <dgm:prSet presAssocID="{8FBBECCA-973C-4F00-A85E-4551570E63C5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0F5B1E7A-DF07-4E1B-9801-BE106F32DC39}" type="pres">
      <dgm:prSet presAssocID="{8FBBECCA-973C-4F00-A85E-4551570E63C5}" presName="desTx" presStyleLbl="revTx" presStyleIdx="4" presStyleCnt="5">
        <dgm:presLayoutVars/>
      </dgm:prSet>
      <dgm:spPr/>
      <dgm:t>
        <a:bodyPr/>
        <a:lstStyle/>
        <a:p>
          <a:endParaRPr lang="zh-TW" altLang="en-US"/>
        </a:p>
      </dgm:t>
    </dgm:pt>
  </dgm:ptLst>
  <dgm:cxnLst>
    <dgm:cxn modelId="{3947CD71-E615-4F40-B558-22A6E8549AC0}" type="presOf" srcId="{345DB6B6-599C-44B0-8B2A-EB078487C7AD}" destId="{0F5B1E7A-DF07-4E1B-9801-BE106F32DC39}" srcOrd="0" destOrd="0" presId="urn:microsoft.com/office/officeart/2018/2/layout/IconVerticalSolidList"/>
    <dgm:cxn modelId="{DF79E2A6-F441-4D1A-9352-5FCE0D77B2BB}" srcId="{3AF41FB4-81F3-41B7-8E4E-DFA330D6DEDC}" destId="{2CD8B405-B4CE-429B-BAD1-DFD5F197C821}" srcOrd="2" destOrd="0" parTransId="{DF7E72BA-C1A8-46F3-B0BC-2839EE3F00DA}" sibTransId="{69606D46-D085-422A-8390-9A879DB764FA}"/>
    <dgm:cxn modelId="{B894A970-8196-4B6F-8CDF-00692A213EA1}" srcId="{3AF41FB4-81F3-41B7-8E4E-DFA330D6DEDC}" destId="{A51346B1-1FA0-4629-A167-A45202DBCA91}" srcOrd="1" destOrd="0" parTransId="{BBC63A6F-7E7C-42F9-9AE5-C3DB96B04BFA}" sibTransId="{F53A391B-7CDD-4999-B7B2-5005431054B8}"/>
    <dgm:cxn modelId="{F41A1000-7FFC-41CB-BBFA-1C046FB7C632}" type="presOf" srcId="{A51346B1-1FA0-4629-A167-A45202DBCA91}" destId="{BB0C4D74-6AF4-4F3F-B531-C70B53212F3B}" srcOrd="0" destOrd="0" presId="urn:microsoft.com/office/officeart/2018/2/layout/IconVerticalSolidList"/>
    <dgm:cxn modelId="{58F1A685-3EF9-4214-A892-685F362CD95A}" type="presOf" srcId="{6AB5870C-EB16-4186-B128-803E13604B1D}" destId="{92A7616E-4769-4653-9B73-0B099271F84C}" srcOrd="0" destOrd="0" presId="urn:microsoft.com/office/officeart/2018/2/layout/IconVerticalSolidList"/>
    <dgm:cxn modelId="{EDB24189-99C4-4D28-9BCE-5D6CC30017D8}" type="presOf" srcId="{3AF41FB4-81F3-41B7-8E4E-DFA330D6DEDC}" destId="{3868030C-CEDA-46FC-8878-D67E088BC871}" srcOrd="0" destOrd="0" presId="urn:microsoft.com/office/officeart/2018/2/layout/IconVerticalSolidList"/>
    <dgm:cxn modelId="{4E3D087C-2C18-4530-97D4-DD8A665727BF}" type="presOf" srcId="{2CD8B405-B4CE-429B-BAD1-DFD5F197C821}" destId="{363C1CAF-506B-4A28-8F1F-782E2B7D28A9}" srcOrd="0" destOrd="0" presId="urn:microsoft.com/office/officeart/2018/2/layout/IconVerticalSolidList"/>
    <dgm:cxn modelId="{9AAD80E5-E176-4ACB-BCD0-E20CF9D67C06}" srcId="{3AF41FB4-81F3-41B7-8E4E-DFA330D6DEDC}" destId="{6AB5870C-EB16-4186-B128-803E13604B1D}" srcOrd="0" destOrd="0" parTransId="{2EB834D0-1C14-4CA4-9088-C56013A838DC}" sibTransId="{018F824E-3C10-4579-8005-B767679FDA49}"/>
    <dgm:cxn modelId="{6AF087ED-4612-4CC5-9247-5E02D3C4B762}" srcId="{8FBBECCA-973C-4F00-A85E-4551570E63C5}" destId="{345DB6B6-599C-44B0-8B2A-EB078487C7AD}" srcOrd="0" destOrd="0" parTransId="{C135922E-C089-4794-8DF9-0ABB8004C472}" sibTransId="{9A67BBBE-198E-4254-A429-BDD86A8CEC37}"/>
    <dgm:cxn modelId="{99F3C454-BAD3-4E72-AEA9-0DD7BB1A423F}" type="presOf" srcId="{8FBBECCA-973C-4F00-A85E-4551570E63C5}" destId="{E8D140E1-1B8B-4686-AC8E-80E237B3DC6F}" srcOrd="0" destOrd="0" presId="urn:microsoft.com/office/officeart/2018/2/layout/IconVerticalSolidList"/>
    <dgm:cxn modelId="{F2EB784A-E791-4010-8483-B04EBBF0FFAA}" srcId="{3AF41FB4-81F3-41B7-8E4E-DFA330D6DEDC}" destId="{8FBBECCA-973C-4F00-A85E-4551570E63C5}" srcOrd="3" destOrd="0" parTransId="{3E04A008-639F-418E-A81E-B0823622087F}" sibTransId="{9205FF2F-5866-420A-80AC-D9D482E1251E}"/>
    <dgm:cxn modelId="{9E3B4CE1-A9F1-45F3-A119-FF7EBC184AA4}" type="presParOf" srcId="{3868030C-CEDA-46FC-8878-D67E088BC871}" destId="{D46B7EF6-A520-4530-B1A8-26C550DC3448}" srcOrd="0" destOrd="0" presId="urn:microsoft.com/office/officeart/2018/2/layout/IconVerticalSolidList"/>
    <dgm:cxn modelId="{F16EF63F-07F2-443B-BA61-9592BB8012D5}" type="presParOf" srcId="{D46B7EF6-A520-4530-B1A8-26C550DC3448}" destId="{A556CF38-449F-4F76-87F1-9798127035FA}" srcOrd="0" destOrd="0" presId="urn:microsoft.com/office/officeart/2018/2/layout/IconVerticalSolidList"/>
    <dgm:cxn modelId="{063F1A18-6222-4E3A-9513-E5901653ED55}" type="presParOf" srcId="{D46B7EF6-A520-4530-B1A8-26C550DC3448}" destId="{2A56E2FE-ED30-464F-A567-CE10CC29FC1C}" srcOrd="1" destOrd="0" presId="urn:microsoft.com/office/officeart/2018/2/layout/IconVerticalSolidList"/>
    <dgm:cxn modelId="{44EF40F8-60D9-4FDC-B7BD-4F6958349586}" type="presParOf" srcId="{D46B7EF6-A520-4530-B1A8-26C550DC3448}" destId="{27E7A48B-6F5D-4B68-8D7D-7447344BD267}" srcOrd="2" destOrd="0" presId="urn:microsoft.com/office/officeart/2018/2/layout/IconVerticalSolidList"/>
    <dgm:cxn modelId="{1C80E596-A520-4E26-8BD3-A58A1EDB1DED}" type="presParOf" srcId="{D46B7EF6-A520-4530-B1A8-26C550DC3448}" destId="{92A7616E-4769-4653-9B73-0B099271F84C}" srcOrd="3" destOrd="0" presId="urn:microsoft.com/office/officeart/2018/2/layout/IconVerticalSolidList"/>
    <dgm:cxn modelId="{D9CC27D3-5070-4118-9FEE-BE89A5C8F023}" type="presParOf" srcId="{3868030C-CEDA-46FC-8878-D67E088BC871}" destId="{D757DBCE-EA7F-4A80-AFBC-C97FD03B8125}" srcOrd="1" destOrd="0" presId="urn:microsoft.com/office/officeart/2018/2/layout/IconVerticalSolidList"/>
    <dgm:cxn modelId="{299EC40D-4D45-408F-8749-67D0F3C0481A}" type="presParOf" srcId="{3868030C-CEDA-46FC-8878-D67E088BC871}" destId="{16FA0DAB-618C-4678-960F-AD9199BD3345}" srcOrd="2" destOrd="0" presId="urn:microsoft.com/office/officeart/2018/2/layout/IconVerticalSolidList"/>
    <dgm:cxn modelId="{878C16F1-5639-4490-BDFC-91F7C9B1AEB1}" type="presParOf" srcId="{16FA0DAB-618C-4678-960F-AD9199BD3345}" destId="{1ACCFFF6-C0A5-4DB4-9170-095CCA072D2C}" srcOrd="0" destOrd="0" presId="urn:microsoft.com/office/officeart/2018/2/layout/IconVerticalSolidList"/>
    <dgm:cxn modelId="{A332FE92-5EB4-44E1-A778-C7D5433E5CCF}" type="presParOf" srcId="{16FA0DAB-618C-4678-960F-AD9199BD3345}" destId="{5DDA4A9E-6B89-44F0-B067-B23FD4EE2FC4}" srcOrd="1" destOrd="0" presId="urn:microsoft.com/office/officeart/2018/2/layout/IconVerticalSolidList"/>
    <dgm:cxn modelId="{140F0A63-2DC7-4C6E-B8B0-BC3BB3BA6AD0}" type="presParOf" srcId="{16FA0DAB-618C-4678-960F-AD9199BD3345}" destId="{BA687B02-9C2B-401D-A617-DFAAC8C084C5}" srcOrd="2" destOrd="0" presId="urn:microsoft.com/office/officeart/2018/2/layout/IconVerticalSolidList"/>
    <dgm:cxn modelId="{C70CAD9E-EAE1-4AD5-9E7F-2FED7475ACB6}" type="presParOf" srcId="{16FA0DAB-618C-4678-960F-AD9199BD3345}" destId="{BB0C4D74-6AF4-4F3F-B531-C70B53212F3B}" srcOrd="3" destOrd="0" presId="urn:microsoft.com/office/officeart/2018/2/layout/IconVerticalSolidList"/>
    <dgm:cxn modelId="{1DAF3102-1419-458E-A471-9CC1A1B83D46}" type="presParOf" srcId="{3868030C-CEDA-46FC-8878-D67E088BC871}" destId="{77D69614-DAF5-46E2-9D2F-8B6CD3F95F7A}" srcOrd="3" destOrd="0" presId="urn:microsoft.com/office/officeart/2018/2/layout/IconVerticalSolidList"/>
    <dgm:cxn modelId="{69899255-F1F4-4480-B73B-3B66FE1ABD1D}" type="presParOf" srcId="{3868030C-CEDA-46FC-8878-D67E088BC871}" destId="{12FF6B7B-53EE-4779-8B02-934B4A77E210}" srcOrd="4" destOrd="0" presId="urn:microsoft.com/office/officeart/2018/2/layout/IconVerticalSolidList"/>
    <dgm:cxn modelId="{0C84AAA4-70A5-4BF8-AF22-62493266C509}" type="presParOf" srcId="{12FF6B7B-53EE-4779-8B02-934B4A77E210}" destId="{03D0F735-B403-4BA4-A410-7F945B00850C}" srcOrd="0" destOrd="0" presId="urn:microsoft.com/office/officeart/2018/2/layout/IconVerticalSolidList"/>
    <dgm:cxn modelId="{358EBEE5-136E-4A36-8686-930B90D76301}" type="presParOf" srcId="{12FF6B7B-53EE-4779-8B02-934B4A77E210}" destId="{3E6794DB-1853-40E1-AF10-256C57BEF5EE}" srcOrd="1" destOrd="0" presId="urn:microsoft.com/office/officeart/2018/2/layout/IconVerticalSolidList"/>
    <dgm:cxn modelId="{FBA4520A-AC9E-4C5D-B18D-294F59AEE559}" type="presParOf" srcId="{12FF6B7B-53EE-4779-8B02-934B4A77E210}" destId="{224CD362-470F-45D0-BA7B-C0138397D96C}" srcOrd="2" destOrd="0" presId="urn:microsoft.com/office/officeart/2018/2/layout/IconVerticalSolidList"/>
    <dgm:cxn modelId="{8DB9FC4F-287F-4F93-AC37-631105E1A0E7}" type="presParOf" srcId="{12FF6B7B-53EE-4779-8B02-934B4A77E210}" destId="{363C1CAF-506B-4A28-8F1F-782E2B7D28A9}" srcOrd="3" destOrd="0" presId="urn:microsoft.com/office/officeart/2018/2/layout/IconVerticalSolidList"/>
    <dgm:cxn modelId="{1D56F5A3-C4C1-4E1B-9A24-6BF317881D2D}" type="presParOf" srcId="{3868030C-CEDA-46FC-8878-D67E088BC871}" destId="{147FD62D-5282-44EC-BC8A-6DE166641E0B}" srcOrd="5" destOrd="0" presId="urn:microsoft.com/office/officeart/2018/2/layout/IconVerticalSolidList"/>
    <dgm:cxn modelId="{D6AE531E-2FC4-49C8-A301-7DD5F16060A3}" type="presParOf" srcId="{3868030C-CEDA-46FC-8878-D67E088BC871}" destId="{58DF7DB3-8D19-45EA-91E1-B0A20B86AE60}" srcOrd="6" destOrd="0" presId="urn:microsoft.com/office/officeart/2018/2/layout/IconVerticalSolidList"/>
    <dgm:cxn modelId="{D8924FD1-1876-4689-832E-91F76CC668B1}" type="presParOf" srcId="{58DF7DB3-8D19-45EA-91E1-B0A20B86AE60}" destId="{F9A16078-51A9-4C4C-806C-EABDFF937B80}" srcOrd="0" destOrd="0" presId="urn:microsoft.com/office/officeart/2018/2/layout/IconVerticalSolidList"/>
    <dgm:cxn modelId="{6D59C453-E22F-434E-8F8B-882497F4B5FF}" type="presParOf" srcId="{58DF7DB3-8D19-45EA-91E1-B0A20B86AE60}" destId="{555E4FC5-BD82-4C90-BAE8-B9E69E30DD90}" srcOrd="1" destOrd="0" presId="urn:microsoft.com/office/officeart/2018/2/layout/IconVerticalSolidList"/>
    <dgm:cxn modelId="{78C09688-C836-47D5-AB34-E08185C2E9AF}" type="presParOf" srcId="{58DF7DB3-8D19-45EA-91E1-B0A20B86AE60}" destId="{FB7611A4-7CF6-42A5-9ECE-4073AFE1B51D}" srcOrd="2" destOrd="0" presId="urn:microsoft.com/office/officeart/2018/2/layout/IconVerticalSolidList"/>
    <dgm:cxn modelId="{21819BBD-BC45-43C7-850D-DDE1E49E3C5F}" type="presParOf" srcId="{58DF7DB3-8D19-45EA-91E1-B0A20B86AE60}" destId="{E8D140E1-1B8B-4686-AC8E-80E237B3DC6F}" srcOrd="3" destOrd="0" presId="urn:microsoft.com/office/officeart/2018/2/layout/IconVerticalSolidList"/>
    <dgm:cxn modelId="{52C37E57-2C3C-4AEE-B0A2-AAF9FDA0B1E2}" type="presParOf" srcId="{58DF7DB3-8D19-45EA-91E1-B0A20B86AE60}" destId="{0F5B1E7A-DF07-4E1B-9801-BE106F32DC3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86F4C6-48DA-44BC-A19F-9D9799589E9D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BCAEF9C-D53B-45B1-B769-22024350B278}">
      <dgm:prSet/>
      <dgm:spPr/>
      <dgm:t>
        <a:bodyPr/>
        <a:lstStyle/>
        <a:p>
          <a:r>
            <a:rPr lang="en-US" b="0" i="0"/>
            <a:t>Management of thoracoabdominal (low chest) stab wound </a:t>
          </a:r>
          <a:endParaRPr lang="en-US"/>
        </a:p>
      </dgm:t>
    </dgm:pt>
    <dgm:pt modelId="{1D5365C4-0205-438E-918C-4BB14D2FDE74}" type="parTrans" cxnId="{0A750189-56BD-4B0C-B789-09B9B2F83DF0}">
      <dgm:prSet/>
      <dgm:spPr/>
      <dgm:t>
        <a:bodyPr/>
        <a:lstStyle/>
        <a:p>
          <a:endParaRPr lang="en-US"/>
        </a:p>
      </dgm:t>
    </dgm:pt>
    <dgm:pt modelId="{307F71A7-454A-4FFC-B993-7937B23EA139}" type="sibTrans" cxnId="{0A750189-56BD-4B0C-B789-09B9B2F83DF0}">
      <dgm:prSet/>
      <dgm:spPr/>
      <dgm:t>
        <a:bodyPr/>
        <a:lstStyle/>
        <a:p>
          <a:endParaRPr lang="en-US"/>
        </a:p>
      </dgm:t>
    </dgm:pt>
    <dgm:pt modelId="{D25D90F1-6219-4A16-8988-3FA8501C1FB7}">
      <dgm:prSet/>
      <dgm:spPr/>
      <dgm:t>
        <a:bodyPr/>
        <a:lstStyle/>
        <a:p>
          <a:r>
            <a:rPr lang="en-US" b="0" i="0"/>
            <a:t>Management of impalement instrument in situ </a:t>
          </a:r>
          <a:endParaRPr lang="en-US"/>
        </a:p>
      </dgm:t>
    </dgm:pt>
    <dgm:pt modelId="{3975A634-D6D0-4AD4-B484-5D40A600175A}" type="parTrans" cxnId="{826213E7-FFBE-4928-BF67-5D93C5B0E20A}">
      <dgm:prSet/>
      <dgm:spPr/>
      <dgm:t>
        <a:bodyPr/>
        <a:lstStyle/>
        <a:p>
          <a:endParaRPr lang="en-US"/>
        </a:p>
      </dgm:t>
    </dgm:pt>
    <dgm:pt modelId="{255AD36D-E391-4961-9189-30294AA732A6}" type="sibTrans" cxnId="{826213E7-FFBE-4928-BF67-5D93C5B0E20A}">
      <dgm:prSet/>
      <dgm:spPr/>
      <dgm:t>
        <a:bodyPr/>
        <a:lstStyle/>
        <a:p>
          <a:endParaRPr lang="en-US"/>
        </a:p>
      </dgm:t>
    </dgm:pt>
    <dgm:pt modelId="{7403A483-A2C0-498E-97D7-C83923DD272D}">
      <dgm:prSet/>
      <dgm:spPr/>
      <dgm:t>
        <a:bodyPr/>
        <a:lstStyle/>
        <a:p>
          <a:r>
            <a:rPr lang="en-US" b="0" i="0"/>
            <a:t>How to assess peritoneal violation in GSW </a:t>
          </a:r>
          <a:endParaRPr lang="en-US"/>
        </a:p>
      </dgm:t>
    </dgm:pt>
    <dgm:pt modelId="{38C3B926-11FA-4625-AFD7-715764D72580}" type="parTrans" cxnId="{0E672E70-5C67-42A9-9F8D-7F61C14C1A76}">
      <dgm:prSet/>
      <dgm:spPr/>
      <dgm:t>
        <a:bodyPr/>
        <a:lstStyle/>
        <a:p>
          <a:endParaRPr lang="en-US"/>
        </a:p>
      </dgm:t>
    </dgm:pt>
    <dgm:pt modelId="{3268C0BB-8AFA-4FE1-A234-8D41B071CB5D}" type="sibTrans" cxnId="{0E672E70-5C67-42A9-9F8D-7F61C14C1A76}">
      <dgm:prSet/>
      <dgm:spPr/>
      <dgm:t>
        <a:bodyPr/>
        <a:lstStyle/>
        <a:p>
          <a:endParaRPr lang="en-US"/>
        </a:p>
      </dgm:t>
    </dgm:pt>
    <dgm:pt modelId="{111860DC-13FA-4009-BAEE-2477B47D0375}">
      <dgm:prSet/>
      <dgm:spPr/>
      <dgm:t>
        <a:bodyPr/>
        <a:lstStyle/>
        <a:p>
          <a:r>
            <a:rPr lang="en-US" b="0" i="0"/>
            <a:t>WEST 2018 Abdominal Stab Wound Algorithm</a:t>
          </a:r>
          <a:endParaRPr lang="en-US"/>
        </a:p>
      </dgm:t>
    </dgm:pt>
    <dgm:pt modelId="{E5EA1397-CF40-4519-ACC0-F9A97A466FB6}" type="parTrans" cxnId="{999C354E-5F9F-4FF4-855A-95E70A714C0E}">
      <dgm:prSet/>
      <dgm:spPr/>
      <dgm:t>
        <a:bodyPr/>
        <a:lstStyle/>
        <a:p>
          <a:endParaRPr lang="en-US"/>
        </a:p>
      </dgm:t>
    </dgm:pt>
    <dgm:pt modelId="{5A1A95DF-564E-4643-903B-DE42B401461D}" type="sibTrans" cxnId="{999C354E-5F9F-4FF4-855A-95E70A714C0E}">
      <dgm:prSet/>
      <dgm:spPr/>
      <dgm:t>
        <a:bodyPr/>
        <a:lstStyle/>
        <a:p>
          <a:endParaRPr lang="en-US"/>
        </a:p>
      </dgm:t>
    </dgm:pt>
    <dgm:pt modelId="{59E8F4EB-DCCB-3044-80BD-D1E1ACDEAED9}" type="pres">
      <dgm:prSet presAssocID="{FC86F4C6-48DA-44BC-A19F-9D9799589E9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3C384F6-55EB-6D42-9876-9515FAB3AEC1}" type="pres">
      <dgm:prSet presAssocID="{CBCAEF9C-D53B-45B1-B769-22024350B27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776B5A-AA1F-6E41-8933-1539E1ACEE60}" type="pres">
      <dgm:prSet presAssocID="{307F71A7-454A-4FFC-B993-7937B23EA139}" presName="sibTrans" presStyleCnt="0"/>
      <dgm:spPr/>
    </dgm:pt>
    <dgm:pt modelId="{CB1AE2C1-5BB9-F34B-8A69-5B5F2E32846C}" type="pres">
      <dgm:prSet presAssocID="{D25D90F1-6219-4A16-8988-3FA8501C1FB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F5FE3F-CE11-DC48-B0C8-5DAA7AE430A1}" type="pres">
      <dgm:prSet presAssocID="{255AD36D-E391-4961-9189-30294AA732A6}" presName="sibTrans" presStyleCnt="0"/>
      <dgm:spPr/>
    </dgm:pt>
    <dgm:pt modelId="{834309A8-0A15-D84F-BD57-BEDF4A1B4B6F}" type="pres">
      <dgm:prSet presAssocID="{7403A483-A2C0-498E-97D7-C83923DD272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48EA21B-4DDA-CA4E-A8E6-CA6CAB67BB0C}" type="pres">
      <dgm:prSet presAssocID="{3268C0BB-8AFA-4FE1-A234-8D41B071CB5D}" presName="sibTrans" presStyleCnt="0"/>
      <dgm:spPr/>
    </dgm:pt>
    <dgm:pt modelId="{B7DDB2B3-5FD0-4746-87F1-A070D01EB7D3}" type="pres">
      <dgm:prSet presAssocID="{111860DC-13FA-4009-BAEE-2477B47D037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495E67D-7928-C046-8096-CE58197747EC}" type="presOf" srcId="{FC86F4C6-48DA-44BC-A19F-9D9799589E9D}" destId="{59E8F4EB-DCCB-3044-80BD-D1E1ACDEAED9}" srcOrd="0" destOrd="0" presId="urn:microsoft.com/office/officeart/2005/8/layout/default"/>
    <dgm:cxn modelId="{052E10C7-CC37-4A4C-ADFC-CA256F51C1E8}" type="presOf" srcId="{CBCAEF9C-D53B-45B1-B769-22024350B278}" destId="{F3C384F6-55EB-6D42-9876-9515FAB3AEC1}" srcOrd="0" destOrd="0" presId="urn:microsoft.com/office/officeart/2005/8/layout/default"/>
    <dgm:cxn modelId="{0A750189-56BD-4B0C-B789-09B9B2F83DF0}" srcId="{FC86F4C6-48DA-44BC-A19F-9D9799589E9D}" destId="{CBCAEF9C-D53B-45B1-B769-22024350B278}" srcOrd="0" destOrd="0" parTransId="{1D5365C4-0205-438E-918C-4BB14D2FDE74}" sibTransId="{307F71A7-454A-4FFC-B993-7937B23EA139}"/>
    <dgm:cxn modelId="{0E672E70-5C67-42A9-9F8D-7F61C14C1A76}" srcId="{FC86F4C6-48DA-44BC-A19F-9D9799589E9D}" destId="{7403A483-A2C0-498E-97D7-C83923DD272D}" srcOrd="2" destOrd="0" parTransId="{38C3B926-11FA-4625-AFD7-715764D72580}" sibTransId="{3268C0BB-8AFA-4FE1-A234-8D41B071CB5D}"/>
    <dgm:cxn modelId="{74F7D974-FBF0-A349-AD9E-85744DD45F06}" type="presOf" srcId="{111860DC-13FA-4009-BAEE-2477B47D0375}" destId="{B7DDB2B3-5FD0-4746-87F1-A070D01EB7D3}" srcOrd="0" destOrd="0" presId="urn:microsoft.com/office/officeart/2005/8/layout/default"/>
    <dgm:cxn modelId="{999C354E-5F9F-4FF4-855A-95E70A714C0E}" srcId="{FC86F4C6-48DA-44BC-A19F-9D9799589E9D}" destId="{111860DC-13FA-4009-BAEE-2477B47D0375}" srcOrd="3" destOrd="0" parTransId="{E5EA1397-CF40-4519-ACC0-F9A97A466FB6}" sibTransId="{5A1A95DF-564E-4643-903B-DE42B401461D}"/>
    <dgm:cxn modelId="{30089D19-4C93-9743-8108-08AE8BA354E5}" type="presOf" srcId="{7403A483-A2C0-498E-97D7-C83923DD272D}" destId="{834309A8-0A15-D84F-BD57-BEDF4A1B4B6F}" srcOrd="0" destOrd="0" presId="urn:microsoft.com/office/officeart/2005/8/layout/default"/>
    <dgm:cxn modelId="{826213E7-FFBE-4928-BF67-5D93C5B0E20A}" srcId="{FC86F4C6-48DA-44BC-A19F-9D9799589E9D}" destId="{D25D90F1-6219-4A16-8988-3FA8501C1FB7}" srcOrd="1" destOrd="0" parTransId="{3975A634-D6D0-4AD4-B484-5D40A600175A}" sibTransId="{255AD36D-E391-4961-9189-30294AA732A6}"/>
    <dgm:cxn modelId="{A4EAFA05-9D2C-5640-A240-808C778A8651}" type="presOf" srcId="{D25D90F1-6219-4A16-8988-3FA8501C1FB7}" destId="{CB1AE2C1-5BB9-F34B-8A69-5B5F2E32846C}" srcOrd="0" destOrd="0" presId="urn:microsoft.com/office/officeart/2005/8/layout/default"/>
    <dgm:cxn modelId="{ABF05555-EB95-8F45-A7C0-11F0A8CABC01}" type="presParOf" srcId="{59E8F4EB-DCCB-3044-80BD-D1E1ACDEAED9}" destId="{F3C384F6-55EB-6D42-9876-9515FAB3AEC1}" srcOrd="0" destOrd="0" presId="urn:microsoft.com/office/officeart/2005/8/layout/default"/>
    <dgm:cxn modelId="{473FA62D-A4B3-C047-BC0C-059AADAA7FAA}" type="presParOf" srcId="{59E8F4EB-DCCB-3044-80BD-D1E1ACDEAED9}" destId="{87776B5A-AA1F-6E41-8933-1539E1ACEE60}" srcOrd="1" destOrd="0" presId="urn:microsoft.com/office/officeart/2005/8/layout/default"/>
    <dgm:cxn modelId="{1826D466-71EE-5646-BBDA-1AF430FD8C4A}" type="presParOf" srcId="{59E8F4EB-DCCB-3044-80BD-D1E1ACDEAED9}" destId="{CB1AE2C1-5BB9-F34B-8A69-5B5F2E32846C}" srcOrd="2" destOrd="0" presId="urn:microsoft.com/office/officeart/2005/8/layout/default"/>
    <dgm:cxn modelId="{3067AAA8-75A3-8B4E-9A87-87A06132842F}" type="presParOf" srcId="{59E8F4EB-DCCB-3044-80BD-D1E1ACDEAED9}" destId="{D1F5FE3F-CE11-DC48-B0C8-5DAA7AE430A1}" srcOrd="3" destOrd="0" presId="urn:microsoft.com/office/officeart/2005/8/layout/default"/>
    <dgm:cxn modelId="{4A4F0A01-B24E-CB44-A3CD-2182279C5EB5}" type="presParOf" srcId="{59E8F4EB-DCCB-3044-80BD-D1E1ACDEAED9}" destId="{834309A8-0A15-D84F-BD57-BEDF4A1B4B6F}" srcOrd="4" destOrd="0" presId="urn:microsoft.com/office/officeart/2005/8/layout/default"/>
    <dgm:cxn modelId="{0CB4F855-B409-3A4E-A266-BC0C39B275BB}" type="presParOf" srcId="{59E8F4EB-DCCB-3044-80BD-D1E1ACDEAED9}" destId="{648EA21B-4DDA-CA4E-A8E6-CA6CAB67BB0C}" srcOrd="5" destOrd="0" presId="urn:microsoft.com/office/officeart/2005/8/layout/default"/>
    <dgm:cxn modelId="{8ECA5677-58D4-1B49-A68E-0CF80AFAB69D}" type="presParOf" srcId="{59E8F4EB-DCCB-3044-80BD-D1E1ACDEAED9}" destId="{B7DDB2B3-5FD0-4746-87F1-A070D01EB7D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6CF38-449F-4F76-87F1-9798127035FA}">
      <dsp:nvSpPr>
        <dsp:cNvPr id="0" name=""/>
        <dsp:cNvSpPr/>
      </dsp:nvSpPr>
      <dsp:spPr>
        <a:xfrm>
          <a:off x="0" y="2072"/>
          <a:ext cx="8520881" cy="10502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6E2FE-ED30-464F-A567-CE10CC29FC1C}">
      <dsp:nvSpPr>
        <dsp:cNvPr id="0" name=""/>
        <dsp:cNvSpPr/>
      </dsp:nvSpPr>
      <dsp:spPr>
        <a:xfrm>
          <a:off x="317706" y="238383"/>
          <a:ext cx="577648" cy="57764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7616E-4769-4653-9B73-0B099271F84C}">
      <dsp:nvSpPr>
        <dsp:cNvPr id="0" name=""/>
        <dsp:cNvSpPr/>
      </dsp:nvSpPr>
      <dsp:spPr>
        <a:xfrm>
          <a:off x="1213062" y="2072"/>
          <a:ext cx="7307818" cy="105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54" tIns="111154" rIns="111154" bIns="111154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Head-to-toe, every hole</a:t>
          </a:r>
        </a:p>
      </dsp:txBody>
      <dsp:txXfrm>
        <a:off x="1213062" y="2072"/>
        <a:ext cx="7307818" cy="1050270"/>
      </dsp:txXfrm>
    </dsp:sp>
    <dsp:sp modelId="{1ACCFFF6-C0A5-4DB4-9170-095CCA072D2C}">
      <dsp:nvSpPr>
        <dsp:cNvPr id="0" name=""/>
        <dsp:cNvSpPr/>
      </dsp:nvSpPr>
      <dsp:spPr>
        <a:xfrm>
          <a:off x="0" y="1314910"/>
          <a:ext cx="8520881" cy="10502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A4A9E-6B89-44F0-B067-B23FD4EE2FC4}">
      <dsp:nvSpPr>
        <dsp:cNvPr id="0" name=""/>
        <dsp:cNvSpPr/>
      </dsp:nvSpPr>
      <dsp:spPr>
        <a:xfrm>
          <a:off x="317706" y="1551221"/>
          <a:ext cx="577648" cy="57764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C4D74-6AF4-4F3F-B531-C70B53212F3B}">
      <dsp:nvSpPr>
        <dsp:cNvPr id="0" name=""/>
        <dsp:cNvSpPr/>
      </dsp:nvSpPr>
      <dsp:spPr>
        <a:xfrm>
          <a:off x="1213062" y="1314910"/>
          <a:ext cx="7307818" cy="105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54" tIns="111154" rIns="111154" bIns="111154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Complete history and physical examination</a:t>
          </a:r>
        </a:p>
      </dsp:txBody>
      <dsp:txXfrm>
        <a:off x="1213062" y="1314910"/>
        <a:ext cx="7307818" cy="1050270"/>
      </dsp:txXfrm>
    </dsp:sp>
    <dsp:sp modelId="{03D0F735-B403-4BA4-A410-7F945B00850C}">
      <dsp:nvSpPr>
        <dsp:cNvPr id="0" name=""/>
        <dsp:cNvSpPr/>
      </dsp:nvSpPr>
      <dsp:spPr>
        <a:xfrm>
          <a:off x="0" y="2627748"/>
          <a:ext cx="8520881" cy="10502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794DB-1853-40E1-AF10-256C57BEF5EE}">
      <dsp:nvSpPr>
        <dsp:cNvPr id="0" name=""/>
        <dsp:cNvSpPr/>
      </dsp:nvSpPr>
      <dsp:spPr>
        <a:xfrm>
          <a:off x="317706" y="2864059"/>
          <a:ext cx="577648" cy="57764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C1CAF-506B-4A28-8F1F-782E2B7D28A9}">
      <dsp:nvSpPr>
        <dsp:cNvPr id="0" name=""/>
        <dsp:cNvSpPr/>
      </dsp:nvSpPr>
      <dsp:spPr>
        <a:xfrm>
          <a:off x="1213062" y="2627748"/>
          <a:ext cx="7307818" cy="105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54" tIns="111154" rIns="111154" bIns="111154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Reassessment of all vital signs</a:t>
          </a:r>
        </a:p>
      </dsp:txBody>
      <dsp:txXfrm>
        <a:off x="1213062" y="2627748"/>
        <a:ext cx="7307818" cy="1050270"/>
      </dsp:txXfrm>
    </dsp:sp>
    <dsp:sp modelId="{F9A16078-51A9-4C4C-806C-EABDFF937B80}">
      <dsp:nvSpPr>
        <dsp:cNvPr id="0" name=""/>
        <dsp:cNvSpPr/>
      </dsp:nvSpPr>
      <dsp:spPr>
        <a:xfrm>
          <a:off x="0" y="3940587"/>
          <a:ext cx="8520881" cy="10502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E4FC5-BD82-4C90-BAE8-B9E69E30DD90}">
      <dsp:nvSpPr>
        <dsp:cNvPr id="0" name=""/>
        <dsp:cNvSpPr/>
      </dsp:nvSpPr>
      <dsp:spPr>
        <a:xfrm>
          <a:off x="317706" y="4176898"/>
          <a:ext cx="577648" cy="577648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140E1-1B8B-4686-AC8E-80E237B3DC6F}">
      <dsp:nvSpPr>
        <dsp:cNvPr id="0" name=""/>
        <dsp:cNvSpPr/>
      </dsp:nvSpPr>
      <dsp:spPr>
        <a:xfrm>
          <a:off x="1213062" y="3940587"/>
          <a:ext cx="3834396" cy="105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54" tIns="111154" rIns="111154" bIns="111154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Other examination</a:t>
          </a:r>
        </a:p>
      </dsp:txBody>
      <dsp:txXfrm>
        <a:off x="1213062" y="3940587"/>
        <a:ext cx="3834396" cy="1050270"/>
      </dsp:txXfrm>
    </dsp:sp>
    <dsp:sp modelId="{0F5B1E7A-DF07-4E1B-9801-BE106F32DC39}">
      <dsp:nvSpPr>
        <dsp:cNvPr id="0" name=""/>
        <dsp:cNvSpPr/>
      </dsp:nvSpPr>
      <dsp:spPr>
        <a:xfrm>
          <a:off x="5047459" y="3940587"/>
          <a:ext cx="3473421" cy="105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54" tIns="111154" rIns="111154" bIns="111154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/>
            <a:t>X-ray, CT</a:t>
          </a:r>
        </a:p>
      </dsp:txBody>
      <dsp:txXfrm>
        <a:off x="5047459" y="3940587"/>
        <a:ext cx="3473421" cy="1050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384F6-55EB-6D42-9876-9515FAB3AEC1}">
      <dsp:nvSpPr>
        <dsp:cNvPr id="0" name=""/>
        <dsp:cNvSpPr/>
      </dsp:nvSpPr>
      <dsp:spPr>
        <a:xfrm>
          <a:off x="460905" y="1047"/>
          <a:ext cx="3479899" cy="20879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/>
            <a:t>Management of thoracoabdominal (low chest) stab wound </a:t>
          </a:r>
          <a:endParaRPr lang="en-US" sz="3200" kern="1200"/>
        </a:p>
      </dsp:txBody>
      <dsp:txXfrm>
        <a:off x="460905" y="1047"/>
        <a:ext cx="3479899" cy="2087939"/>
      </dsp:txXfrm>
    </dsp:sp>
    <dsp:sp modelId="{CB1AE2C1-5BB9-F34B-8A69-5B5F2E32846C}">
      <dsp:nvSpPr>
        <dsp:cNvPr id="0" name=""/>
        <dsp:cNvSpPr/>
      </dsp:nvSpPr>
      <dsp:spPr>
        <a:xfrm>
          <a:off x="4288794" y="1047"/>
          <a:ext cx="3479899" cy="20879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/>
            <a:t>Management of impalement instrument in situ </a:t>
          </a:r>
          <a:endParaRPr lang="en-US" sz="3200" kern="1200"/>
        </a:p>
      </dsp:txBody>
      <dsp:txXfrm>
        <a:off x="4288794" y="1047"/>
        <a:ext cx="3479899" cy="2087939"/>
      </dsp:txXfrm>
    </dsp:sp>
    <dsp:sp modelId="{834309A8-0A15-D84F-BD57-BEDF4A1B4B6F}">
      <dsp:nvSpPr>
        <dsp:cNvPr id="0" name=""/>
        <dsp:cNvSpPr/>
      </dsp:nvSpPr>
      <dsp:spPr>
        <a:xfrm>
          <a:off x="460905" y="2436976"/>
          <a:ext cx="3479899" cy="20879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/>
            <a:t>How to assess peritoneal violation in GSW </a:t>
          </a:r>
          <a:endParaRPr lang="en-US" sz="3200" kern="1200"/>
        </a:p>
      </dsp:txBody>
      <dsp:txXfrm>
        <a:off x="460905" y="2436976"/>
        <a:ext cx="3479899" cy="2087939"/>
      </dsp:txXfrm>
    </dsp:sp>
    <dsp:sp modelId="{B7DDB2B3-5FD0-4746-87F1-A070D01EB7D3}">
      <dsp:nvSpPr>
        <dsp:cNvPr id="0" name=""/>
        <dsp:cNvSpPr/>
      </dsp:nvSpPr>
      <dsp:spPr>
        <a:xfrm>
          <a:off x="4288794" y="2436976"/>
          <a:ext cx="3479899" cy="20879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/>
            <a:t>WEST 2018 Abdominal Stab Wound Algorithm</a:t>
          </a:r>
          <a:endParaRPr lang="en-US" sz="3200" kern="1200"/>
        </a:p>
      </dsp:txBody>
      <dsp:txXfrm>
        <a:off x="4288794" y="2436976"/>
        <a:ext cx="3479899" cy="2087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75D00-ECC6-4CF3-B279-F5DA4F9040A6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285EB-8601-4605-8B80-673C72EDF7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08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基本上是 </a:t>
            </a:r>
            <a:r>
              <a:rPr lang="en-US" altLang="zh-TW" dirty="0"/>
              <a:t>Non</a:t>
            </a:r>
            <a:r>
              <a:rPr lang="en-US" altLang="zh-TW" baseline="0" dirty="0"/>
              <a:t> traumatic shock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7560-294A-41F7-B4D4-CFF6F4719D9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00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Simple pneumothorax, simple </a:t>
            </a:r>
            <a:r>
              <a:rPr lang="en-US" altLang="zh-TW" dirty="0" err="1"/>
              <a:t>hemothorax</a:t>
            </a:r>
            <a:r>
              <a:rPr lang="en-US" altLang="zh-TW" dirty="0"/>
              <a:t>, fractured ribs, flail chest, and pulmonary contusion can compromise ventilation to a lesser degree and are usually identified </a:t>
            </a:r>
          </a:p>
          <a:p>
            <a:r>
              <a:rPr lang="en-US" altLang="zh-TW" dirty="0"/>
              <a:t>during the secondary survey.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85EB-8601-4605-8B80-673C72EDF79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58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Tourniquets are effective in massive exsanguination from an extremity but carry a risk of ischemic injury to that extremity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85EB-8601-4605-8B80-673C72EDF79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01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Tourniquets are effective in massive exsanguination from an extremity but carry a risk of ischemic injury to that extremity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85EB-8601-4605-8B80-673C72EDF79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1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Tourniquets are effective in massive exsanguination from an extremity but carry a risk of ischemic injury to that extremity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85EB-8601-4605-8B80-673C72EDF79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6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Tourniquets are effective in massive exsanguination from an extremity but carry a risk of ischemic injury to that extremity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85EB-8601-4605-8B80-673C72EDF79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252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Urethral injury is suspected, confirm urethral integrity by performing  a  retrograde  urethrogram  before  the  catheter is inserted.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NG is indicated to decompress stomach distention, decrease the risk of aspiration, and check for upper gastrointestinal hemorrhage from trauma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85EB-8601-4605-8B80-673C72EDF79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76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.65.4.6\Usb\評鑑簡報\2017\2017簡報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1844824"/>
            <a:ext cx="6104450" cy="1154559"/>
          </a:xfrm>
        </p:spPr>
        <p:txBody>
          <a:bodyPr/>
          <a:lstStyle>
            <a:lvl1pPr algn="l">
              <a:defRPr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3284984"/>
            <a:ext cx="612068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467544" y="3068960"/>
            <a:ext cx="612068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50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993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8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0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10.65.4.6\Usb\評鑑簡報\2017\2017簡報-0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3273003"/>
            <a:ext cx="5937919" cy="1040591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44823" y="2564904"/>
            <a:ext cx="5937919" cy="6480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38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49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84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7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58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55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86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0.65.4.6\Usb\評鑑簡報\2017\2017簡報-02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84A6E-F886-478E-A4FB-0509186FE3AA}" type="datetimeFigureOut">
              <a:rPr lang="zh-TW" altLang="en-US" smtClean="0"/>
              <a:t>2023/7/31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066CD-3EB1-4EB2-A6FA-E8A7C424CE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52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boss.com/us/knowledge/Management_of_trauma_patients#Z14ba90e4aeab8dc24949b03b639a15c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boss.com/us/knowledge/Management_of_trauma_patients#Z14ba90e4aeab8dc24949b03b639a15c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5536" y="2636912"/>
            <a:ext cx="6762328" cy="63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23913" y="3068960"/>
            <a:ext cx="5688632" cy="72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 rot="18880979">
            <a:off x="7135348" y="1782007"/>
            <a:ext cx="2256478" cy="40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2802191">
            <a:off x="7457705" y="375078"/>
            <a:ext cx="1978985" cy="63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7969751">
            <a:off x="8073557" y="6140670"/>
            <a:ext cx="1668717" cy="85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7969751">
            <a:off x="3339016" y="5608234"/>
            <a:ext cx="1798913" cy="85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42909" y="1774712"/>
            <a:ext cx="739394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3900" b="1" kern="0" dirty="0">
                <a:solidFill>
                  <a:srgbClr val="FF0000"/>
                </a:solidFill>
                <a:ea typeface="微軟正黑體" pitchFamily="34" charset="-120"/>
                <a:cs typeface="+mj-cs"/>
              </a:rPr>
              <a:t>Management for Trauma Patient </a:t>
            </a:r>
            <a:br>
              <a:rPr lang="en-US" altLang="zh-TW" sz="3900" b="1" kern="0" dirty="0">
                <a:solidFill>
                  <a:srgbClr val="FF0000"/>
                </a:solidFill>
                <a:ea typeface="微軟正黑體" pitchFamily="34" charset="-120"/>
                <a:cs typeface="+mj-cs"/>
              </a:rPr>
            </a:br>
            <a:r>
              <a:rPr lang="en-US" altLang="zh-TW" sz="3900" b="1" kern="0" dirty="0">
                <a:solidFill>
                  <a:srgbClr val="FF0000"/>
                </a:solidFill>
                <a:ea typeface="微軟正黑體" pitchFamily="34" charset="-120"/>
                <a:cs typeface="+mj-cs"/>
              </a:rPr>
              <a:t>in Taiwan Emergency Department</a:t>
            </a:r>
            <a:endParaRPr kumimoji="0" lang="zh-TW" altLang="en-US" sz="3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611560" y="3933056"/>
            <a:ext cx="5113338" cy="1033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000" b="1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" name="副標題 11">
            <a:extLst>
              <a:ext uri="{FF2B5EF4-FFF2-40B4-BE49-F238E27FC236}">
                <a16:creationId xmlns:a16="http://schemas.microsoft.com/office/drawing/2014/main" id="{A78F5794-0C2D-3C5F-B787-E432D4E10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84983"/>
            <a:ext cx="9144000" cy="1368153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algn="r"/>
            <a:r>
              <a:rPr lang="en-US" altLang="zh-TW" sz="4300" b="1" dirty="0">
                <a:solidFill>
                  <a:schemeClr val="tx2"/>
                </a:solidFill>
              </a:rPr>
              <a:t>Dr. Cloud Wu</a:t>
            </a:r>
            <a:br>
              <a:rPr lang="en-US" altLang="zh-TW" sz="4300" b="1" dirty="0">
                <a:solidFill>
                  <a:schemeClr val="tx2"/>
                </a:solidFill>
              </a:rPr>
            </a:br>
            <a:r>
              <a:rPr lang="en-US" altLang="zh-TW" sz="4300" b="1" dirty="0">
                <a:solidFill>
                  <a:schemeClr val="tx2"/>
                </a:solidFill>
              </a:rPr>
              <a:t>Taiwan Medical Mission</a:t>
            </a:r>
            <a:endParaRPr lang="en-US" altLang="zh-TW" sz="4400" b="1" dirty="0">
              <a:solidFill>
                <a:schemeClr val="tx2"/>
              </a:solidFill>
            </a:endParaRPr>
          </a:p>
          <a:p>
            <a:pPr algn="r"/>
            <a:r>
              <a:rPr lang="en" altLang="zh-TW" sz="2700" b="1" dirty="0">
                <a:solidFill>
                  <a:schemeClr val="tx2"/>
                </a:solidFill>
              </a:rPr>
              <a:t>Taipei Municipal </a:t>
            </a:r>
            <a:r>
              <a:rPr lang="en" altLang="zh-TW" sz="2700" b="1" dirty="0" err="1">
                <a:solidFill>
                  <a:schemeClr val="tx2"/>
                </a:solidFill>
              </a:rPr>
              <a:t>Wanfang</a:t>
            </a:r>
            <a:r>
              <a:rPr lang="en" altLang="zh-TW" sz="2700" b="1" dirty="0">
                <a:solidFill>
                  <a:schemeClr val="tx2"/>
                </a:solidFill>
              </a:rPr>
              <a:t> Hospital Emergency Department</a:t>
            </a:r>
            <a:endParaRPr lang="zh-TW" altLang="en-US" sz="2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735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10 sec assessment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000" dirty="0">
                <a:latin typeface="+mn-lt"/>
              </a:rPr>
              <a:t>10 secs quickly assess A, B, C, and D in a trauma patient</a:t>
            </a:r>
          </a:p>
          <a:p>
            <a:pPr lvl="1"/>
            <a:r>
              <a:rPr lang="en-US" altLang="zh-TW" sz="3000" dirty="0">
                <a:solidFill>
                  <a:srgbClr val="FF0000"/>
                </a:solidFill>
                <a:latin typeface="+mn-lt"/>
              </a:rPr>
              <a:t>asking the patient for his or her name</a:t>
            </a:r>
          </a:p>
          <a:p>
            <a:pPr lvl="1"/>
            <a:r>
              <a:rPr lang="en-US" altLang="zh-TW" sz="3000" dirty="0">
                <a:solidFill>
                  <a:srgbClr val="FF0000"/>
                </a:solidFill>
                <a:latin typeface="+mn-lt"/>
              </a:rPr>
              <a:t>asking what happened</a:t>
            </a:r>
          </a:p>
          <a:p>
            <a:endParaRPr lang="en-US" altLang="zh-TW" sz="3000" dirty="0">
              <a:latin typeface="+mn-lt"/>
            </a:endParaRPr>
          </a:p>
          <a:p>
            <a:r>
              <a:rPr lang="en-US" altLang="zh-TW" sz="3000" dirty="0">
                <a:latin typeface="+mn-lt"/>
              </a:rPr>
              <a:t>If the patient can answer clearly(GCS fine and no severe airway or breathing compromise)</a:t>
            </a:r>
          </a:p>
          <a:p>
            <a:endParaRPr lang="en-US" altLang="zh-TW" sz="3000" dirty="0">
              <a:latin typeface="+mn-lt"/>
            </a:endParaRPr>
          </a:p>
          <a:p>
            <a:r>
              <a:rPr lang="en-US" altLang="zh-TW" sz="3000" dirty="0">
                <a:latin typeface="+mn-lt"/>
              </a:rPr>
              <a:t>Manage and assess at the same time</a:t>
            </a:r>
            <a:endParaRPr lang="zh-TW" altLang="en-US" sz="3000" dirty="0">
              <a:latin typeface="+mn-lt"/>
            </a:endParaRPr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998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+mj-lt"/>
              </a:rPr>
              <a:t>Airway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Autofit/>
          </a:bodyPr>
          <a:lstStyle/>
          <a:p>
            <a:pPr lvl="0"/>
            <a:r>
              <a:rPr lang="en-US" altLang="zh-TW" sz="2400" dirty="0">
                <a:latin typeface="+mn-lt"/>
              </a:rPr>
              <a:t>Inspecting for </a:t>
            </a:r>
            <a:r>
              <a:rPr lang="en-US" altLang="zh-TW" sz="2400" b="1" dirty="0">
                <a:latin typeface="+mn-lt"/>
              </a:rPr>
              <a:t>foreign bodies</a:t>
            </a:r>
          </a:p>
          <a:p>
            <a:pPr lvl="0"/>
            <a:r>
              <a:rPr lang="en-US" altLang="zh-TW" sz="2400" dirty="0">
                <a:latin typeface="+mn-lt"/>
              </a:rPr>
              <a:t>Identifying </a:t>
            </a:r>
            <a:r>
              <a:rPr lang="en-US" altLang="zh-TW" sz="2400" b="1" dirty="0">
                <a:latin typeface="+mn-lt"/>
              </a:rPr>
              <a:t>facial, mandibular, tracheal/laryngeal </a:t>
            </a:r>
            <a:r>
              <a:rPr lang="en-US" altLang="zh-TW" sz="2400" dirty="0">
                <a:latin typeface="+mn-lt"/>
              </a:rPr>
              <a:t>fractures</a:t>
            </a:r>
          </a:p>
          <a:p>
            <a:pPr lvl="0"/>
            <a:r>
              <a:rPr lang="en-US" altLang="zh-TW" sz="2400" dirty="0">
                <a:latin typeface="+mn-lt"/>
              </a:rPr>
              <a:t>Frequent </a:t>
            </a:r>
            <a:r>
              <a:rPr lang="en-US" altLang="zh-TW" sz="2400" b="1" dirty="0">
                <a:latin typeface="+mn-lt"/>
              </a:rPr>
              <a:t>reevaluation </a:t>
            </a:r>
            <a:r>
              <a:rPr lang="en-US" altLang="zh-TW" sz="2400" dirty="0">
                <a:latin typeface="+mn-lt"/>
              </a:rPr>
              <a:t>of airway patency is essential </a:t>
            </a:r>
          </a:p>
          <a:p>
            <a:pPr lvl="0"/>
            <a:r>
              <a:rPr lang="en-US" altLang="zh-TW" sz="2400" b="1" dirty="0">
                <a:latin typeface="+mn-lt"/>
              </a:rPr>
              <a:t>Intubation</a:t>
            </a:r>
          </a:p>
          <a:p>
            <a:pPr lvl="1"/>
            <a:r>
              <a:rPr lang="en-US" altLang="zh-TW" sz="2400" dirty="0">
                <a:latin typeface="+mn-lt"/>
              </a:rPr>
              <a:t>GCS &lt; 8 or </a:t>
            </a:r>
            <a:r>
              <a:rPr lang="en-US" altLang="zh-TW" sz="2400" dirty="0" err="1">
                <a:latin typeface="+mn-lt"/>
              </a:rPr>
              <a:t>nonpurposeful</a:t>
            </a:r>
            <a:r>
              <a:rPr lang="en-US" altLang="zh-TW" sz="2400" dirty="0">
                <a:latin typeface="+mn-lt"/>
              </a:rPr>
              <a:t> motor responses -&gt; consider ETT</a:t>
            </a:r>
            <a:endParaRPr lang="zh-TW" altLang="zh-TW" sz="2400" dirty="0">
              <a:latin typeface="+mn-lt"/>
            </a:endParaRPr>
          </a:p>
          <a:p>
            <a:pPr lvl="1"/>
            <a:r>
              <a:rPr lang="en-US" altLang="zh-TW" sz="2400" dirty="0">
                <a:latin typeface="+mn-lt"/>
              </a:rPr>
              <a:t>remove neck collar temporally but need someone stable head and neck</a:t>
            </a:r>
          </a:p>
          <a:p>
            <a:pPr lvl="0"/>
            <a:r>
              <a:rPr lang="en-US" altLang="zh-TW" sz="2400" b="1" dirty="0">
                <a:latin typeface="+mn-lt"/>
              </a:rPr>
              <a:t>Surgical airway </a:t>
            </a:r>
          </a:p>
          <a:p>
            <a:pPr lvl="1"/>
            <a:r>
              <a:rPr lang="en-US" altLang="zh-TW" sz="2400" dirty="0">
                <a:latin typeface="+mn-lt"/>
              </a:rPr>
              <a:t>intubation is contraindicated or cannot be accomplished</a:t>
            </a:r>
            <a:endParaRPr lang="zh-TW" altLang="zh-TW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06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05" y="477112"/>
            <a:ext cx="6039610" cy="5662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08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Breathing/Ventilation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>
                <a:latin typeface="+mn-lt"/>
              </a:rPr>
              <a:t>Expose the patient’s neck and chest</a:t>
            </a:r>
          </a:p>
          <a:p>
            <a:pPr lvl="1"/>
            <a:r>
              <a:rPr lang="en-US" altLang="zh-TW" sz="3000" b="1" dirty="0">
                <a:solidFill>
                  <a:srgbClr val="FF0000"/>
                </a:solidFill>
                <a:latin typeface="+mn-lt"/>
              </a:rPr>
              <a:t>Inspection</a:t>
            </a:r>
            <a:r>
              <a:rPr lang="en-US" altLang="zh-TW" sz="3000" dirty="0">
                <a:solidFill>
                  <a:srgbClr val="FF0000"/>
                </a:solidFill>
                <a:latin typeface="+mn-lt"/>
              </a:rPr>
              <a:t>: </a:t>
            </a:r>
            <a:r>
              <a:rPr lang="en-US" altLang="zh-TW" sz="3000" dirty="0">
                <a:latin typeface="+mn-lt"/>
              </a:rPr>
              <a:t>trachea deviation, chest trauma, jugular venous distention</a:t>
            </a:r>
          </a:p>
          <a:p>
            <a:pPr lvl="1"/>
            <a:r>
              <a:rPr lang="en-US" altLang="zh-TW" sz="3000" b="1" dirty="0">
                <a:solidFill>
                  <a:srgbClr val="FF0000"/>
                </a:solidFill>
                <a:latin typeface="+mn-lt"/>
              </a:rPr>
              <a:t>Auscultation</a:t>
            </a:r>
            <a:r>
              <a:rPr lang="en-US" altLang="zh-TW" sz="3000" dirty="0">
                <a:solidFill>
                  <a:srgbClr val="FF0000"/>
                </a:solidFill>
                <a:latin typeface="+mn-lt"/>
              </a:rPr>
              <a:t>: </a:t>
            </a:r>
            <a:r>
              <a:rPr lang="en-US" altLang="zh-TW" sz="3000" dirty="0">
                <a:latin typeface="+mn-lt"/>
              </a:rPr>
              <a:t>decreased, absent</a:t>
            </a:r>
          </a:p>
          <a:p>
            <a:pPr lvl="1"/>
            <a:r>
              <a:rPr lang="en-US" altLang="zh-TW" sz="3000" b="1" dirty="0">
                <a:solidFill>
                  <a:srgbClr val="FF0000"/>
                </a:solidFill>
                <a:latin typeface="+mn-lt"/>
              </a:rPr>
              <a:t>Percussion/Palpation</a:t>
            </a:r>
            <a:r>
              <a:rPr lang="en-US" altLang="zh-TW" sz="3000" dirty="0">
                <a:solidFill>
                  <a:srgbClr val="FF0000"/>
                </a:solidFill>
                <a:latin typeface="+mn-lt"/>
              </a:rPr>
              <a:t>: </a:t>
            </a:r>
            <a:r>
              <a:rPr lang="en-US" altLang="zh-TW" sz="3000" dirty="0">
                <a:latin typeface="+mn-lt"/>
              </a:rPr>
              <a:t>subcutaneous emphysema</a:t>
            </a:r>
          </a:p>
          <a:p>
            <a:r>
              <a:rPr lang="en-US" altLang="zh-TW" sz="3000" dirty="0">
                <a:latin typeface="+mn-lt"/>
              </a:rPr>
              <a:t>Tension pneumothorax</a:t>
            </a:r>
            <a:endParaRPr lang="zh-TW" altLang="en-US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958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Circulation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/>
          </a:bodyPr>
          <a:lstStyle/>
          <a:p>
            <a:r>
              <a:rPr lang="en-US" altLang="zh-TW" sz="2300" dirty="0">
                <a:latin typeface="+mn-lt"/>
              </a:rPr>
              <a:t>level of consciousness, skin perfusion, and pulse</a:t>
            </a:r>
          </a:p>
          <a:p>
            <a:r>
              <a:rPr lang="en-US" altLang="zh-TW" sz="2300" dirty="0">
                <a:latin typeface="+mn-lt"/>
              </a:rPr>
              <a:t>Sonography for trauma [FAST], or diagnostic peritoneal lavage</a:t>
            </a:r>
          </a:p>
          <a:p>
            <a:r>
              <a:rPr lang="en-US" altLang="zh-TW" sz="2300" b="1" dirty="0">
                <a:latin typeface="+mn-lt"/>
              </a:rPr>
              <a:t>Bleeding</a:t>
            </a:r>
          </a:p>
          <a:p>
            <a:pPr lvl="1"/>
            <a:r>
              <a:rPr lang="en-US" altLang="zh-TW" sz="2300" dirty="0">
                <a:latin typeface="+mn-lt"/>
              </a:rPr>
              <a:t>Direct  compression</a:t>
            </a:r>
          </a:p>
          <a:p>
            <a:pPr lvl="1"/>
            <a:r>
              <a:rPr lang="en-US" altLang="zh-TW" sz="2300" dirty="0">
                <a:latin typeface="+mn-lt"/>
              </a:rPr>
              <a:t>tourniquet only when direct pressure  is  not  effective and the patient’s life is threatened</a:t>
            </a:r>
          </a:p>
          <a:p>
            <a:r>
              <a:rPr lang="en-US" altLang="zh-TW" sz="2300" b="1" dirty="0">
                <a:latin typeface="+mn-lt"/>
              </a:rPr>
              <a:t>Hypovolemic shock</a:t>
            </a:r>
          </a:p>
          <a:p>
            <a:pPr lvl="1"/>
            <a:r>
              <a:rPr lang="en-US" altLang="zh-TW" sz="2300" dirty="0">
                <a:latin typeface="+mn-lt"/>
              </a:rPr>
              <a:t>2 large bore line</a:t>
            </a:r>
          </a:p>
          <a:p>
            <a:pPr lvl="1"/>
            <a:r>
              <a:rPr lang="en-US" altLang="zh-TW" sz="2300" dirty="0">
                <a:latin typeface="+mn-lt"/>
              </a:rPr>
              <a:t>A bolus of  </a:t>
            </a:r>
            <a:r>
              <a:rPr lang="en-US" altLang="zh-TW" sz="2300" b="1" dirty="0">
                <a:latin typeface="+mn-lt"/>
              </a:rPr>
              <a:t>warmed 1L </a:t>
            </a:r>
            <a:r>
              <a:rPr lang="en-US" altLang="zh-TW" sz="2300" dirty="0">
                <a:latin typeface="+mn-lt"/>
              </a:rPr>
              <a:t>of an </a:t>
            </a:r>
            <a:r>
              <a:rPr lang="en-US" altLang="zh-TW" sz="2300" b="1" dirty="0">
                <a:latin typeface="+mn-lt"/>
              </a:rPr>
              <a:t>isotonic solution </a:t>
            </a:r>
            <a:r>
              <a:rPr lang="en-US" altLang="zh-TW" sz="2300" dirty="0">
                <a:latin typeface="+mn-lt"/>
              </a:rPr>
              <a:t>may be required to achieve an appropriate response</a:t>
            </a:r>
          </a:p>
          <a:p>
            <a:pPr lvl="1"/>
            <a:r>
              <a:rPr lang="en-US" altLang="zh-TW" sz="2300" dirty="0">
                <a:latin typeface="+mn-lt"/>
              </a:rPr>
              <a:t>should receive a blood transfusion if no response</a:t>
            </a:r>
            <a:endParaRPr lang="zh-TW" alt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28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80528" y="1110443"/>
            <a:ext cx="8229600" cy="46371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2 large bore line</a:t>
            </a:r>
          </a:p>
        </p:txBody>
      </p:sp>
      <p:pic>
        <p:nvPicPr>
          <p:cNvPr id="1026" name="Picture 2" descr="Intravenous (IV) Line Access – International Emergency ...">
            <a:extLst>
              <a:ext uri="{FF2B5EF4-FFF2-40B4-BE49-F238E27FC236}">
                <a16:creationId xmlns:a16="http://schemas.microsoft.com/office/drawing/2014/main" id="{34AFAC4E-EA6F-70F3-43E4-1CC53F6B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565" y="132416"/>
            <a:ext cx="5094442" cy="6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V 插管和流速">
            <a:extLst>
              <a:ext uri="{FF2B5EF4-FFF2-40B4-BE49-F238E27FC236}">
                <a16:creationId xmlns:a16="http://schemas.microsoft.com/office/drawing/2014/main" id="{5157EC10-A775-6B06-FF5B-AACF4B4C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8" y="2192776"/>
            <a:ext cx="8470440" cy="419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4B663D3B-34BB-CC86-CFFE-D4BC3631B7B2}"/>
              </a:ext>
            </a:extLst>
          </p:cNvPr>
          <p:cNvSpPr/>
          <p:nvPr/>
        </p:nvSpPr>
        <p:spPr>
          <a:xfrm>
            <a:off x="251520" y="3068960"/>
            <a:ext cx="8064896" cy="1512168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2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Circulation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latin typeface="+mn-lt"/>
              </a:rPr>
              <a:t>Poor conscious : check carotid artery</a:t>
            </a:r>
          </a:p>
          <a:p>
            <a:r>
              <a:rPr lang="en-US" altLang="zh-TW" sz="3000" dirty="0">
                <a:latin typeface="+mn-lt"/>
              </a:rPr>
              <a:t>Conscious alert : check radial artery</a:t>
            </a:r>
          </a:p>
          <a:p>
            <a:r>
              <a:rPr lang="en" altLang="zh-TW" sz="3000" b="0" i="0" dirty="0">
                <a:solidFill>
                  <a:srgbClr val="343434"/>
                </a:solidFill>
                <a:effectLst/>
                <a:latin typeface="Noto Sans TC"/>
              </a:rPr>
              <a:t>   Neck : 50-60 mmHg</a:t>
            </a:r>
            <a:r>
              <a:rPr lang="en" altLang="zh-TW" sz="3000" dirty="0"/>
              <a:t/>
            </a:r>
            <a:br>
              <a:rPr lang="en" altLang="zh-TW" sz="3000" dirty="0"/>
            </a:br>
            <a:r>
              <a:rPr lang="en" altLang="zh-TW" sz="3000" b="0" i="0" dirty="0">
                <a:solidFill>
                  <a:srgbClr val="343434"/>
                </a:solidFill>
                <a:effectLst/>
                <a:latin typeface="Noto Sans TC"/>
              </a:rPr>
              <a:t>   Femoral : 70 mmHg</a:t>
            </a:r>
            <a:r>
              <a:rPr lang="en" altLang="zh-TW" sz="3000" dirty="0"/>
              <a:t/>
            </a:r>
            <a:br>
              <a:rPr lang="en" altLang="zh-TW" sz="3000" dirty="0"/>
            </a:br>
            <a:r>
              <a:rPr lang="en" altLang="zh-TW" sz="3000" b="0" i="0" dirty="0">
                <a:solidFill>
                  <a:srgbClr val="343434"/>
                </a:solidFill>
                <a:effectLst/>
                <a:latin typeface="Noto Sans TC"/>
              </a:rPr>
              <a:t>   Radius : 80 mmHg</a:t>
            </a:r>
            <a:r>
              <a:rPr lang="en" altLang="zh-TW" sz="3000" dirty="0"/>
              <a:t/>
            </a:r>
            <a:br>
              <a:rPr lang="en" altLang="zh-TW" sz="3000" dirty="0"/>
            </a:br>
            <a:r>
              <a:rPr lang="en" altLang="zh-TW" sz="3000" b="0" i="0" dirty="0">
                <a:solidFill>
                  <a:srgbClr val="343434"/>
                </a:solidFill>
                <a:effectLst/>
                <a:latin typeface="Noto Sans TC"/>
              </a:rPr>
              <a:t>   Dorsalis pedis : 90 mmHg</a:t>
            </a:r>
            <a:endParaRPr lang="zh-TW" altLang="en-US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690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3DC9312-4691-1A44-E1EC-2CD96187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8640960" cy="629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03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Massive Transfusion Protocol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>
                <a:latin typeface="+mn-lt"/>
              </a:rPr>
              <a:t>Definition</a:t>
            </a:r>
          </a:p>
          <a:p>
            <a:pPr marL="457200" lvl="1" indent="0">
              <a:buNone/>
            </a:pPr>
            <a:r>
              <a:rPr lang="en-US" altLang="zh-TW" sz="3000" b="1" dirty="0">
                <a:solidFill>
                  <a:srgbClr val="FF0000"/>
                </a:solidFill>
                <a:latin typeface="+mn-lt"/>
              </a:rPr>
              <a:t>&gt; 10 units </a:t>
            </a:r>
            <a:r>
              <a:rPr lang="en-US" altLang="zh-TW" sz="3000" dirty="0">
                <a:latin typeface="+mn-lt"/>
              </a:rPr>
              <a:t>of </a:t>
            </a:r>
            <a:r>
              <a:rPr lang="en-US" altLang="zh-TW" sz="3000" dirty="0" err="1">
                <a:latin typeface="+mn-lt"/>
              </a:rPr>
              <a:t>pRBCs</a:t>
            </a:r>
            <a:r>
              <a:rPr lang="en-US" altLang="zh-TW" sz="3000" dirty="0">
                <a:latin typeface="+mn-lt"/>
              </a:rPr>
              <a:t> within the first 24 hours</a:t>
            </a:r>
          </a:p>
          <a:p>
            <a:pPr marL="457200" lvl="1" indent="0">
              <a:buNone/>
            </a:pPr>
            <a:r>
              <a:rPr lang="en-US" altLang="zh-TW" sz="3000" b="1" dirty="0">
                <a:solidFill>
                  <a:srgbClr val="FF0000"/>
                </a:solidFill>
                <a:latin typeface="+mn-lt"/>
              </a:rPr>
              <a:t>&gt; 4 units </a:t>
            </a:r>
            <a:r>
              <a:rPr lang="en-US" altLang="zh-TW" sz="3000" dirty="0">
                <a:latin typeface="+mn-lt"/>
              </a:rPr>
              <a:t>of </a:t>
            </a:r>
            <a:r>
              <a:rPr lang="en-US" altLang="zh-TW" sz="3000" dirty="0" err="1">
                <a:latin typeface="+mn-lt"/>
              </a:rPr>
              <a:t>pRBCs</a:t>
            </a:r>
            <a:r>
              <a:rPr lang="en-US" altLang="zh-TW" sz="3000" dirty="0">
                <a:latin typeface="+mn-lt"/>
              </a:rPr>
              <a:t> in 1 hour</a:t>
            </a:r>
          </a:p>
          <a:p>
            <a:pPr lvl="1"/>
            <a:endParaRPr lang="en-US" altLang="zh-TW" sz="3000" dirty="0">
              <a:latin typeface="+mn-lt"/>
            </a:endParaRPr>
          </a:p>
          <a:p>
            <a:r>
              <a:rPr lang="en-US" altLang="zh-TW" sz="2800" b="1" dirty="0">
                <a:latin typeface="+mn-lt"/>
              </a:rPr>
              <a:t>Damage control resuscitation </a:t>
            </a:r>
            <a:br>
              <a:rPr lang="en-US" altLang="zh-TW" sz="2800" b="1" dirty="0">
                <a:latin typeface="+mn-lt"/>
              </a:rPr>
            </a:br>
            <a:r>
              <a:rPr lang="en-US" altLang="zh-TW" sz="2800" dirty="0">
                <a:latin typeface="+mn-lt"/>
              </a:rPr>
              <a:t>(severe trauma, massive blood replacement)</a:t>
            </a:r>
            <a:br>
              <a:rPr lang="en-US" altLang="zh-TW" sz="2800" dirty="0">
                <a:latin typeface="+mn-lt"/>
              </a:rPr>
            </a:b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1:1:1 (</a:t>
            </a:r>
            <a:r>
              <a:rPr lang="en-US" altLang="zh-TW" sz="2800" b="1" dirty="0" err="1">
                <a:solidFill>
                  <a:srgbClr val="FF0000"/>
                </a:solidFill>
                <a:latin typeface="+mn-lt"/>
              </a:rPr>
              <a:t>FFP:platelets:pRBCs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)</a:t>
            </a:r>
            <a:r>
              <a:rPr lang="en-US" altLang="zh-TW" sz="3000" dirty="0">
                <a:latin typeface="+mn-lt"/>
              </a:rPr>
              <a:t/>
            </a:r>
            <a:br>
              <a:rPr lang="en-US" altLang="zh-TW" sz="3000" dirty="0">
                <a:latin typeface="+mn-lt"/>
              </a:rPr>
            </a:br>
            <a:endParaRPr lang="en-US" altLang="zh-TW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601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Disability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+mn-lt"/>
              </a:rPr>
              <a:t>Level of consciousness </a:t>
            </a:r>
            <a:br>
              <a:rPr lang="en-US" altLang="zh-TW" b="1" dirty="0">
                <a:solidFill>
                  <a:srgbClr val="FF0000"/>
                </a:solidFill>
                <a:latin typeface="+mn-lt"/>
              </a:rPr>
            </a:b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Pupillary size</a:t>
            </a:r>
            <a:br>
              <a:rPr lang="en-US" altLang="zh-TW" b="1" dirty="0">
                <a:solidFill>
                  <a:srgbClr val="FF0000"/>
                </a:solidFill>
                <a:latin typeface="+mn-lt"/>
              </a:rPr>
            </a:b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Reaction</a:t>
            </a:r>
            <a:endParaRPr lang="zh-TW" altLang="en-US" b="1" dirty="0">
              <a:solidFill>
                <a:srgbClr val="FF0000"/>
              </a:solidFill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Prevention of secondary brain injury </a:t>
            </a:r>
          </a:p>
          <a:p>
            <a:pPr lvl="1"/>
            <a:r>
              <a:rPr lang="en-US" altLang="zh-TW" dirty="0">
                <a:latin typeface="+mn-lt"/>
              </a:rPr>
              <a:t>maintaining </a:t>
            </a:r>
            <a:r>
              <a:rPr lang="en-US" altLang="zh-TW" b="1" dirty="0">
                <a:latin typeface="+mn-lt"/>
              </a:rPr>
              <a:t>adequate oxygenation and perfusion</a:t>
            </a:r>
            <a:r>
              <a:rPr lang="en-US" altLang="zh-TW" dirty="0">
                <a:latin typeface="+mn-lt"/>
              </a:rPr>
              <a:t> are the main goals of initial management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13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Step by Step</a:t>
            </a:r>
            <a:endParaRPr lang="zh-TW" altLang="en-US" sz="4800" dirty="0">
              <a:latin typeface="+mj-lt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4056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+mn-lt"/>
              </a:rPr>
              <a:t>Preparation</a:t>
            </a:r>
          </a:p>
          <a:p>
            <a:r>
              <a:rPr lang="en-US" altLang="zh-TW" dirty="0">
                <a:latin typeface="+mn-lt"/>
              </a:rPr>
              <a:t>Triage</a:t>
            </a:r>
          </a:p>
          <a:p>
            <a:r>
              <a:rPr lang="en-US" altLang="zh-TW" dirty="0">
                <a:latin typeface="+mn-lt"/>
              </a:rPr>
              <a:t>Primary survey (ABCDEs) with immediate resuscitation of patients with life-threatening </a:t>
            </a:r>
            <a:r>
              <a:rPr lang="en-US" altLang="zh-TW" dirty="0" err="1">
                <a:latin typeface="+mn-lt"/>
              </a:rPr>
              <a:t>injurys</a:t>
            </a: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Adjuncts to the primary survey and resuscitation </a:t>
            </a:r>
          </a:p>
          <a:p>
            <a:r>
              <a:rPr lang="en-US" altLang="zh-TW" dirty="0">
                <a:latin typeface="+mn-lt"/>
              </a:rPr>
              <a:t>Consideration of the need for patient transfer</a:t>
            </a:r>
          </a:p>
          <a:p>
            <a:r>
              <a:rPr lang="en-US" altLang="zh-TW" dirty="0">
                <a:latin typeface="+mn-lt"/>
              </a:rPr>
              <a:t>Secondary survey (head-to-toe </a:t>
            </a:r>
            <a:r>
              <a:rPr lang="en-US" altLang="zh-TW" dirty="0" err="1">
                <a:latin typeface="+mn-lt"/>
              </a:rPr>
              <a:t>evatluation</a:t>
            </a:r>
            <a:r>
              <a:rPr lang="en-US" altLang="zh-TW" dirty="0">
                <a:latin typeface="+mn-lt"/>
              </a:rPr>
              <a:t> and patient history)</a:t>
            </a:r>
          </a:p>
          <a:p>
            <a:r>
              <a:rPr lang="en-US" altLang="zh-TW" dirty="0">
                <a:latin typeface="+mn-lt"/>
              </a:rPr>
              <a:t>Adjuncts to the secondary survey</a:t>
            </a:r>
          </a:p>
          <a:p>
            <a:r>
              <a:rPr lang="en-US" altLang="zh-TW" dirty="0">
                <a:latin typeface="+mn-lt"/>
              </a:rPr>
              <a:t>Continued post-resuscitation monitoring and reevaluation</a:t>
            </a:r>
          </a:p>
          <a:p>
            <a:r>
              <a:rPr lang="en-US" altLang="zh-TW" dirty="0">
                <a:latin typeface="+mn-lt"/>
              </a:rPr>
              <a:t>Definitive care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207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Exposure / Environment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  <a:latin typeface="+mn-lt"/>
              </a:rPr>
              <a:t>Undress </a:t>
            </a:r>
          </a:p>
          <a:p>
            <a:r>
              <a:rPr lang="en-US" altLang="zh-TW" dirty="0">
                <a:latin typeface="+mn-lt"/>
              </a:rPr>
              <a:t>Avoid hypothermia</a:t>
            </a:r>
          </a:p>
          <a:p>
            <a:pPr lvl="1"/>
            <a:r>
              <a:rPr lang="en-US" altLang="zh-TW" dirty="0">
                <a:latin typeface="+mn-lt"/>
              </a:rPr>
              <a:t>high-flow fluid warmer 39’C</a:t>
            </a:r>
          </a:p>
          <a:p>
            <a:pPr lvl="1"/>
            <a:r>
              <a:rPr lang="en-US" altLang="zh-TW" dirty="0">
                <a:latin typeface="+mn-lt"/>
              </a:rPr>
              <a:t>microwave can be used to warm crystalloid fluids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605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800" dirty="0">
                <a:latin typeface="+mj-lt"/>
              </a:rPr>
              <a:t>Sonography in Primary survey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E-FAST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40767"/>
            <a:ext cx="3925441" cy="508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88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Monitors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>
            <a:normAutofit/>
          </a:bodyPr>
          <a:lstStyle/>
          <a:p>
            <a:r>
              <a:rPr lang="en-US" altLang="zh-TW" sz="2500" b="1" dirty="0">
                <a:latin typeface="+mn-lt"/>
              </a:rPr>
              <a:t>ECG</a:t>
            </a:r>
          </a:p>
          <a:p>
            <a:pPr lvl="1"/>
            <a:r>
              <a:rPr lang="en-US" altLang="zh-TW" sz="2300" dirty="0">
                <a:latin typeface="+mn-lt"/>
              </a:rPr>
              <a:t>Blunt cardiac injury, Tamponade, pneumothorax, hypovolemia, hypothermia</a:t>
            </a:r>
          </a:p>
          <a:p>
            <a:r>
              <a:rPr lang="en-US" altLang="zh-TW" sz="2500" b="1" dirty="0">
                <a:latin typeface="+mn-lt"/>
              </a:rPr>
              <a:t>Pulse oximeter</a:t>
            </a:r>
          </a:p>
          <a:p>
            <a:r>
              <a:rPr lang="en-US" altLang="zh-TW" sz="2500" b="1" dirty="0">
                <a:latin typeface="+mn-lt"/>
              </a:rPr>
              <a:t>Consider Foley</a:t>
            </a:r>
          </a:p>
          <a:p>
            <a:pPr lvl="1"/>
            <a:r>
              <a:rPr lang="en-US" altLang="zh-TW" sz="2300" dirty="0">
                <a:latin typeface="+mn-lt"/>
              </a:rPr>
              <a:t>do not insert a urinary catheter before examining the perineum and genitalia</a:t>
            </a:r>
          </a:p>
          <a:p>
            <a:r>
              <a:rPr lang="en-US" altLang="zh-TW" sz="2500" b="1" dirty="0">
                <a:latin typeface="+mn-lt"/>
              </a:rPr>
              <a:t>Consider NG</a:t>
            </a:r>
          </a:p>
          <a:p>
            <a:pPr lvl="1"/>
            <a:r>
              <a:rPr lang="en-US" altLang="zh-TW" sz="2300" dirty="0">
                <a:latin typeface="+mn-lt"/>
              </a:rPr>
              <a:t>decompress stomach distention</a:t>
            </a:r>
          </a:p>
          <a:p>
            <a:pPr lvl="1"/>
            <a:r>
              <a:rPr lang="en-US" altLang="zh-TW" sz="2300" dirty="0">
                <a:latin typeface="+mn-lt"/>
              </a:rPr>
              <a:t>decrease the risk of aspiration, </a:t>
            </a:r>
          </a:p>
          <a:p>
            <a:pPr lvl="1"/>
            <a:r>
              <a:rPr lang="en-US" altLang="zh-TW" sz="2300" dirty="0">
                <a:latin typeface="+mn-lt"/>
              </a:rPr>
              <a:t>check for upper gastrointestinal hemorrhage from trauma</a:t>
            </a:r>
            <a:endParaRPr lang="zh-TW" altLang="en-US" sz="2300" dirty="0">
              <a:latin typeface="+mn-lt"/>
            </a:endParaRPr>
          </a:p>
          <a:p>
            <a:pPr lvl="1"/>
            <a:endParaRPr lang="en-US" altLang="zh-TW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981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0347" y="267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Team work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3" y="1124744"/>
            <a:ext cx="8136904" cy="5217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43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1599" y="-30327"/>
            <a:ext cx="8291264" cy="1162050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TW" sz="5000" dirty="0">
                <a:latin typeface="+mj-lt"/>
              </a:rPr>
              <a:t>Secondary Assessment</a:t>
            </a:r>
            <a:endParaRPr lang="zh-TW" altLang="en-US" sz="5000" dirty="0">
              <a:latin typeface="+mj-lt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6FFD8C67-7FCA-1F13-4597-612BC3543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166012"/>
              </p:ext>
            </p:extLst>
          </p:nvPr>
        </p:nvGraphicFramePr>
        <p:xfrm>
          <a:off x="371599" y="1316390"/>
          <a:ext cx="8520881" cy="4992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8619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AMPLE history 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 Allergies</a:t>
            </a:r>
          </a:p>
          <a:p>
            <a:r>
              <a:rPr lang="en-US" altLang="zh-TW" dirty="0">
                <a:latin typeface="+mn-lt"/>
              </a:rPr>
              <a:t> Medications currently used</a:t>
            </a:r>
          </a:p>
          <a:p>
            <a:r>
              <a:rPr lang="en-US" altLang="zh-TW" dirty="0">
                <a:latin typeface="+mn-lt"/>
              </a:rPr>
              <a:t> Past illnesses/Pregnancy</a:t>
            </a:r>
          </a:p>
          <a:p>
            <a:r>
              <a:rPr lang="en-US" altLang="zh-TW" dirty="0">
                <a:latin typeface="+mn-lt"/>
              </a:rPr>
              <a:t> Last meal</a:t>
            </a:r>
          </a:p>
          <a:p>
            <a:r>
              <a:rPr lang="en-US" altLang="zh-TW" dirty="0">
                <a:latin typeface="+mn-lt"/>
              </a:rPr>
              <a:t> Events/Environment related to the injury</a:t>
            </a:r>
            <a:endParaRPr lang="zh-TW" altLang="en-US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365104"/>
            <a:ext cx="3503457" cy="205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73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Injury Severity Score, ISS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1256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3600" b="1" dirty="0">
                <a:solidFill>
                  <a:srgbClr val="FF0000"/>
                </a:solidFill>
              </a:rPr>
              <a:t>50% mortality rate</a:t>
            </a:r>
            <a:r>
              <a:rPr lang="zh-TW" altLang="en-US" sz="3600" b="1" dirty="0"/>
              <a:t>：</a:t>
            </a:r>
            <a:r>
              <a:rPr lang="zh-TW" altLang="en-US" sz="3600" dirty="0"/>
              <a:t/>
            </a:r>
            <a:br>
              <a:rPr lang="zh-TW" altLang="en-US" sz="3600" dirty="0"/>
            </a:br>
            <a:r>
              <a:rPr lang="en-US" altLang="zh-TW" sz="3600" b="1" dirty="0"/>
              <a:t>15~44y/o</a:t>
            </a:r>
            <a:r>
              <a:rPr lang="zh-TW" altLang="en-US" sz="3600" b="1" dirty="0"/>
              <a:t>，</a:t>
            </a:r>
            <a:r>
              <a:rPr lang="en-US" altLang="zh-TW" sz="3600" b="1" dirty="0"/>
              <a:t>ISS=40</a:t>
            </a:r>
            <a:br>
              <a:rPr lang="en-US" altLang="zh-TW" sz="3600" b="1" dirty="0"/>
            </a:br>
            <a:r>
              <a:rPr lang="en-US" altLang="zh-TW" sz="3600" b="1" dirty="0"/>
              <a:t>45~64 y/o</a:t>
            </a:r>
            <a:r>
              <a:rPr lang="zh-TW" altLang="en-US" sz="3600" b="1" dirty="0"/>
              <a:t>，</a:t>
            </a:r>
            <a:r>
              <a:rPr lang="en-US" altLang="zh-TW" sz="3600" b="1" dirty="0"/>
              <a:t>ISS=29</a:t>
            </a:r>
            <a:br>
              <a:rPr lang="en-US" altLang="zh-TW" sz="3600" b="1" dirty="0"/>
            </a:br>
            <a:r>
              <a:rPr lang="en-US" altLang="zh-TW" sz="3600" b="1" dirty="0"/>
              <a:t>&gt;65y/o</a:t>
            </a:r>
            <a:r>
              <a:rPr lang="zh-TW" altLang="en-US" sz="3600" b="1" dirty="0"/>
              <a:t>，</a:t>
            </a:r>
            <a:r>
              <a:rPr lang="en-US" altLang="zh-TW" sz="3600" b="1" dirty="0"/>
              <a:t>ISS=20</a:t>
            </a:r>
          </a:p>
        </p:txBody>
      </p:sp>
    </p:spTree>
    <p:extLst>
      <p:ext uri="{BB962C8B-B14F-4D97-AF65-F5344CB8AC3E}">
        <p14:creationId xmlns:p14="http://schemas.microsoft.com/office/powerpoint/2010/main" val="107431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D78693-7657-0F59-0ED3-F4307D33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882"/>
            <a:ext cx="8568952" cy="644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765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Injury Severity Score, ISS</a:t>
            </a:r>
            <a:endParaRPr lang="zh-TW" altLang="en-US" sz="4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5112568"/>
              </a:xfrm>
            </p:spPr>
            <p:txBody>
              <a:bodyPr>
                <a:noAutofit/>
              </a:bodyPr>
              <a:lstStyle/>
              <a:p>
                <a:r>
                  <a:rPr lang="en" altLang="zh-TW" sz="2300" dirty="0">
                    <a:latin typeface="+mn-lt"/>
                  </a:rPr>
                  <a:t>Assess six regions first, </a:t>
                </a:r>
                <a:r>
                  <a:rPr lang="en" altLang="zh-TW" sz="2300" b="0" i="0" dirty="0">
                    <a:solidFill>
                      <a:srgbClr val="FF0000"/>
                    </a:solidFill>
                    <a:effectLst/>
                    <a:latin typeface="+mn-lt"/>
                  </a:rPr>
                  <a:t>Abbreviated Injury Scale, AIS</a:t>
                </a:r>
                <a:r>
                  <a:rPr lang="en-US" altLang="zh-TW" sz="2300" dirty="0">
                    <a:solidFill>
                      <a:srgbClr val="FF0000"/>
                    </a:solidFill>
                    <a:latin typeface="+mn-lt"/>
                  </a:rPr>
                  <a:t>:1~5</a:t>
                </a:r>
              </a:p>
              <a:p>
                <a:pPr marL="0" indent="0">
                  <a:buNone/>
                </a:pPr>
                <a:r>
                  <a:rPr lang="en-US" altLang="zh-TW" sz="2300" b="1" dirty="0">
                    <a:latin typeface="+mn-lt"/>
                  </a:rPr>
                  <a:t>-- Head/Neck</a:t>
                </a:r>
                <a:br>
                  <a:rPr lang="en-US" altLang="zh-TW" sz="2300" b="1" dirty="0">
                    <a:latin typeface="+mn-lt"/>
                  </a:rPr>
                </a:br>
                <a:r>
                  <a:rPr lang="en-US" altLang="zh-TW" sz="2300" b="1" dirty="0">
                    <a:latin typeface="+mn-lt"/>
                  </a:rPr>
                  <a:t>-- Face</a:t>
                </a:r>
                <a:br>
                  <a:rPr lang="en-US" altLang="zh-TW" sz="2300" b="1" dirty="0">
                    <a:latin typeface="+mn-lt"/>
                  </a:rPr>
                </a:br>
                <a:r>
                  <a:rPr lang="en-US" altLang="zh-TW" sz="2300" b="1" dirty="0">
                    <a:latin typeface="+mn-lt"/>
                  </a:rPr>
                  <a:t>-- Thorax</a:t>
                </a:r>
                <a:br>
                  <a:rPr lang="en-US" altLang="zh-TW" sz="2300" b="1" dirty="0">
                    <a:latin typeface="+mn-lt"/>
                  </a:rPr>
                </a:br>
                <a:r>
                  <a:rPr lang="en-US" altLang="zh-TW" sz="2300" b="1" dirty="0">
                    <a:latin typeface="+mn-lt"/>
                  </a:rPr>
                  <a:t>-- Abdomen</a:t>
                </a:r>
                <a:br>
                  <a:rPr lang="en-US" altLang="zh-TW" sz="2300" b="1" dirty="0">
                    <a:latin typeface="+mn-lt"/>
                  </a:rPr>
                </a:br>
                <a:r>
                  <a:rPr lang="en-US" altLang="zh-TW" sz="2300" b="1" dirty="0">
                    <a:latin typeface="+mn-lt"/>
                  </a:rPr>
                  <a:t>-- Extremity</a:t>
                </a:r>
                <a:br>
                  <a:rPr lang="en-US" altLang="zh-TW" sz="2300" b="1" dirty="0">
                    <a:latin typeface="+mn-lt"/>
                  </a:rPr>
                </a:br>
                <a:r>
                  <a:rPr lang="en-US" altLang="zh-TW" sz="2300" b="1" dirty="0">
                    <a:latin typeface="+mn-lt"/>
                  </a:rPr>
                  <a:t>-- External ( soft tissue)</a:t>
                </a:r>
                <a:endParaRPr lang="en-US" altLang="zh-TW" sz="2300" dirty="0">
                  <a:latin typeface="+mn-lt"/>
                </a:endParaRPr>
              </a:p>
              <a:p>
                <a:r>
                  <a:rPr lang="en-US" altLang="zh-TW" sz="2300" dirty="0">
                    <a:latin typeface="+mn-lt"/>
                  </a:rPr>
                  <a:t>3 of sum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sz="23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TW" sz="2300" dirty="0"/>
                          <m:t>AIS</m:t>
                        </m:r>
                        <m:r>
                          <m:rPr>
                            <m:nor/>
                          </m:rPr>
                          <a:rPr lang="en-US" altLang="zh-TW" sz="23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sz="2300" dirty="0"/>
                          <m:t>score</m:t>
                        </m:r>
                        <m:r>
                          <m:rPr>
                            <m:nor/>
                          </m:rPr>
                          <a:rPr lang="en-US" altLang="zh-TW" sz="2300" dirty="0"/>
                          <m:t>)</m:t>
                        </m:r>
                      </m:e>
                      <m:sup>
                        <m:r>
                          <a:rPr lang="en-US" altLang="zh-TW" sz="23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300" dirty="0">
                    <a:latin typeface="+mn-lt"/>
                  </a:rPr>
                  <a:t>＝</a:t>
                </a:r>
                <a:r>
                  <a:rPr lang="en-US" altLang="zh-TW" sz="2300" dirty="0">
                    <a:latin typeface="+mn-lt"/>
                  </a:rPr>
                  <a:t>ISS</a:t>
                </a:r>
              </a:p>
              <a:p>
                <a:r>
                  <a:rPr lang="en-US" altLang="zh-TW" sz="2300" b="1" dirty="0">
                    <a:solidFill>
                      <a:srgbClr val="FF0000"/>
                    </a:solidFill>
                    <a:latin typeface="+mn-lt"/>
                  </a:rPr>
                  <a:t>Trauma OHCA: 75</a:t>
                </a:r>
              </a:p>
              <a:p>
                <a:r>
                  <a:rPr lang="en-US" altLang="zh-TW" sz="2300" dirty="0">
                    <a:latin typeface="+mn-lt"/>
                  </a:rPr>
                  <a:t>ISS&lt;9 minor trauma</a:t>
                </a:r>
                <a:br>
                  <a:rPr lang="en-US" altLang="zh-TW" sz="2300" dirty="0">
                    <a:latin typeface="+mn-lt"/>
                  </a:rPr>
                </a:br>
                <a:r>
                  <a:rPr lang="en-US" altLang="zh-TW" sz="2300" dirty="0">
                    <a:latin typeface="+mn-lt"/>
                  </a:rPr>
                  <a:t>9~15 moderate trauma</a:t>
                </a:r>
                <a:r>
                  <a:rPr lang="en-US" altLang="zh-TW" sz="2300" b="1" u="sng" dirty="0">
                    <a:latin typeface="+mn-lt"/>
                  </a:rPr>
                  <a:t/>
                </a:r>
                <a:br>
                  <a:rPr lang="en-US" altLang="zh-TW" sz="2300" b="1" u="sng" dirty="0">
                    <a:latin typeface="+mn-lt"/>
                  </a:rPr>
                </a:br>
                <a:r>
                  <a:rPr lang="en-US" altLang="zh-TW" sz="2300" b="1" u="sng" dirty="0">
                    <a:latin typeface="+mn-lt"/>
                  </a:rPr>
                  <a:t>&gt;16 severe trauma</a:t>
                </a:r>
                <a:endParaRPr lang="zh-TW" altLang="en-US" sz="23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5112568"/>
              </a:xfrm>
              <a:blipFill>
                <a:blip r:embed="rId2"/>
                <a:stretch>
                  <a:fillRect l="-1079" t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910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31450830-5E07-4982-03E2-32633866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496819-54BA-F527-0205-1989E0AA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27"/>
            <a:ext cx="8594311" cy="646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Prepare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Equipment</a:t>
            </a:r>
          </a:p>
          <a:p>
            <a:r>
              <a:rPr lang="en-US" altLang="zh-TW" dirty="0">
                <a:latin typeface="+mn-lt"/>
              </a:rPr>
              <a:t>Resuscitation area</a:t>
            </a:r>
          </a:p>
          <a:p>
            <a:r>
              <a:rPr lang="en-US" altLang="zh-TW" dirty="0">
                <a:latin typeface="+mn-lt"/>
              </a:rPr>
              <a:t>Trauma team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516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13E5F-38EB-2214-5646-02C1286D5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700" dirty="0"/>
              <a:t>Penetrating Wound Management</a:t>
            </a:r>
            <a:endParaRPr kumimoji="1" lang="zh-TW" altLang="en-US" sz="3700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3C6B392-E6E7-4A77-8F4A-E664DDE66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55914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123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" altLang="zh-TW" sz="4500" b="1" i="0" dirty="0">
                <a:solidFill>
                  <a:srgbClr val="1A1C1C"/>
                </a:solidFill>
                <a:effectLst/>
                <a:latin typeface="+mj-lt"/>
              </a:rPr>
              <a:t>Overview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1256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" altLang="zh-TW" sz="2000" i="0" dirty="0">
                <a:solidFill>
                  <a:srgbClr val="1A1C1C"/>
                </a:solidFill>
                <a:effectLst/>
                <a:latin typeface="+mn-lt"/>
              </a:rPr>
              <a:t>Management of penetrating trauma is based on the type and location of the injury. First based on </a:t>
            </a:r>
            <a:r>
              <a:rPr lang="en" altLang="zh-TW" sz="2000" i="0" u="none" strike="noStrike" dirty="0">
                <a:solidFill>
                  <a:srgbClr val="1A1C1C"/>
                </a:solidFill>
                <a:effectLst/>
                <a:latin typeface="+mn-lt"/>
                <a:hlinkClick r:id="rId2"/>
              </a:rPr>
              <a:t>ATLS algorithm</a:t>
            </a:r>
          </a:p>
          <a:p>
            <a:pPr algn="l">
              <a:lnSpc>
                <a:spcPct val="150000"/>
              </a:lnSpc>
            </a:pPr>
            <a:r>
              <a:rPr lang="en" altLang="zh-TW" sz="2000" i="0" dirty="0">
                <a:solidFill>
                  <a:srgbClr val="1A1C1C"/>
                </a:solidFill>
                <a:effectLst/>
                <a:latin typeface="+mn-lt"/>
              </a:rPr>
              <a:t>Types: Stab, GSW</a:t>
            </a:r>
          </a:p>
          <a:p>
            <a:pPr algn="l">
              <a:lnSpc>
                <a:spcPct val="150000"/>
              </a:lnSpc>
            </a:pPr>
            <a:r>
              <a:rPr lang="en" altLang="zh-TW" sz="2000" i="0" dirty="0">
                <a:solidFill>
                  <a:srgbClr val="1A1C1C"/>
                </a:solidFill>
                <a:effectLst/>
                <a:latin typeface="+mn-lt"/>
              </a:rPr>
              <a:t>Penetrating chest/ abdominal trauma</a:t>
            </a:r>
          </a:p>
          <a:p>
            <a:pPr algn="l">
              <a:lnSpc>
                <a:spcPct val="150000"/>
              </a:lnSpc>
            </a:pPr>
            <a:r>
              <a:rPr lang="en" altLang="zh-TW" sz="2000" i="0" dirty="0">
                <a:solidFill>
                  <a:srgbClr val="1A1C1C"/>
                </a:solidFill>
                <a:effectLst/>
                <a:latin typeface="+mn-lt"/>
              </a:rPr>
              <a:t>Penetrating thoracoabdominal and flank trauma</a:t>
            </a:r>
          </a:p>
          <a:p>
            <a:pPr algn="l">
              <a:lnSpc>
                <a:spcPct val="150000"/>
              </a:lnSpc>
            </a:pPr>
            <a:r>
              <a:rPr lang="en" altLang="zh-TW" sz="2000" i="0" dirty="0">
                <a:solidFill>
                  <a:srgbClr val="1A1C1C"/>
                </a:solidFill>
                <a:effectLst/>
                <a:latin typeface="+mn-lt"/>
              </a:rPr>
              <a:t>Diaphragmatic injury</a:t>
            </a:r>
            <a:endParaRPr lang="en" altLang="zh-TW" sz="2000" i="0" u="none" strike="noStrike" dirty="0">
              <a:solidFill>
                <a:srgbClr val="1A1C1C"/>
              </a:solidFill>
              <a:effectLst/>
              <a:latin typeface="+mn-lt"/>
              <a:hlinkClick r:id="rId2"/>
            </a:endParaRPr>
          </a:p>
          <a:p>
            <a:pPr algn="l"/>
            <a:endParaRPr lang="en" altLang="zh-TW" sz="2000" b="0" i="0" u="none" strike="noStrike" dirty="0">
              <a:solidFill>
                <a:srgbClr val="1A1C1C"/>
              </a:solidFill>
              <a:effectLst/>
              <a:latin typeface="+mn-lt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61418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" altLang="zh-TW" sz="4500" b="1" i="0" dirty="0">
                <a:solidFill>
                  <a:srgbClr val="1A1C1C"/>
                </a:solidFill>
                <a:effectLst/>
                <a:latin typeface="+mj-lt"/>
              </a:rPr>
              <a:t>Stab Wounds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1256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" altLang="zh-TW" sz="2300" i="0" dirty="0">
                <a:solidFill>
                  <a:srgbClr val="1A1C1C"/>
                </a:solidFill>
                <a:effectLst/>
                <a:latin typeface="+mn-lt"/>
              </a:rPr>
              <a:t>Etiology: </a:t>
            </a:r>
            <a:r>
              <a:rPr lang="en" altLang="zh-TW" sz="2300" b="0" i="0" dirty="0">
                <a:solidFill>
                  <a:srgbClr val="1A1C1C"/>
                </a:solidFill>
                <a:effectLst/>
                <a:latin typeface="+mn-lt"/>
              </a:rPr>
              <a:t>∼ 1500 people die from stab wounds annually in 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TW" sz="2300" b="1" i="0" dirty="0">
                <a:solidFill>
                  <a:srgbClr val="1A1C1C"/>
                </a:solidFill>
                <a:effectLst/>
                <a:latin typeface="+mn-lt"/>
              </a:rPr>
              <a:t>Mechanism of injury</a:t>
            </a:r>
            <a:br>
              <a:rPr lang="en" altLang="zh-TW" sz="2300" b="1" i="0" dirty="0">
                <a:solidFill>
                  <a:srgbClr val="1A1C1C"/>
                </a:solidFill>
                <a:effectLst/>
                <a:latin typeface="+mn-lt"/>
              </a:rPr>
            </a:br>
            <a:r>
              <a:rPr lang="en" altLang="zh-TW" sz="2300" b="0" i="0" dirty="0">
                <a:solidFill>
                  <a:srgbClr val="1A1C1C"/>
                </a:solidFill>
                <a:effectLst/>
                <a:latin typeface="+mn-lt"/>
              </a:rPr>
              <a:t>Caused by the thrusting action of a pointed object </a:t>
            </a:r>
            <a:br>
              <a:rPr lang="en" altLang="zh-TW" sz="2300" b="0" i="0" dirty="0">
                <a:solidFill>
                  <a:srgbClr val="1A1C1C"/>
                </a:solidFill>
                <a:effectLst/>
                <a:latin typeface="+mn-lt"/>
              </a:rPr>
            </a:br>
            <a:r>
              <a:rPr lang="en" altLang="zh-TW" sz="2300" b="0" i="0" dirty="0">
                <a:solidFill>
                  <a:srgbClr val="1A1C1C"/>
                </a:solidFill>
                <a:effectLst/>
                <a:latin typeface="+mn-lt"/>
              </a:rPr>
              <a:t>(e.g., knife, broken bottle)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TW" sz="2300" b="0" i="0" dirty="0">
                <a:solidFill>
                  <a:srgbClr val="1A1C1C"/>
                </a:solidFill>
                <a:effectLst/>
                <a:latin typeface="+mn-lt"/>
              </a:rPr>
              <a:t>The depth of the injury is usually greater than the width.</a:t>
            </a:r>
          </a:p>
          <a:p>
            <a:pPr algn="l">
              <a:lnSpc>
                <a:spcPct val="150000"/>
              </a:lnSpc>
            </a:pPr>
            <a:r>
              <a:rPr lang="en" altLang="zh-TW" sz="2300" b="0" i="0" dirty="0">
                <a:solidFill>
                  <a:srgbClr val="CF1716"/>
                </a:solidFill>
                <a:effectLst/>
                <a:latin typeface="+mn-lt"/>
              </a:rPr>
              <a:t>Only remove impaled foreign bodies (e.g., knives) in settings where definitive</a:t>
            </a:r>
            <a:r>
              <a:rPr lang="zh-TW" altLang="en-US" sz="2300" b="0" i="0" dirty="0">
                <a:solidFill>
                  <a:srgbClr val="CF1716"/>
                </a:solidFill>
                <a:effectLst/>
                <a:latin typeface="+mn-lt"/>
              </a:rPr>
              <a:t> </a:t>
            </a:r>
            <a:r>
              <a:rPr lang="en-US" altLang="zh-TW" sz="2300" b="0" i="0" dirty="0">
                <a:solidFill>
                  <a:srgbClr val="CF1716"/>
                </a:solidFill>
                <a:effectLst/>
                <a:latin typeface="+mn-lt"/>
              </a:rPr>
              <a:t>hemostatic control </a:t>
            </a:r>
            <a:r>
              <a:rPr lang="en" altLang="zh-TW" sz="2300" b="0" i="0" dirty="0">
                <a:solidFill>
                  <a:srgbClr val="CF1716"/>
                </a:solidFill>
                <a:effectLst/>
                <a:latin typeface="+mn-lt"/>
              </a:rPr>
              <a:t>is possible (e.g., operating room) as they might be </a:t>
            </a:r>
            <a:r>
              <a:rPr lang="en" altLang="zh-TW" sz="2300" b="0" i="0" dirty="0" err="1">
                <a:solidFill>
                  <a:srgbClr val="CF1716"/>
                </a:solidFill>
                <a:effectLst/>
                <a:latin typeface="+mn-lt"/>
              </a:rPr>
              <a:t>tamponading</a:t>
            </a:r>
            <a:r>
              <a:rPr lang="en" altLang="zh-TW" sz="2300" b="0" i="0" dirty="0">
                <a:solidFill>
                  <a:srgbClr val="CF1716"/>
                </a:solidFill>
                <a:effectLst/>
                <a:latin typeface="+mn-lt"/>
              </a:rPr>
              <a:t> injured blood vessels</a:t>
            </a:r>
            <a:endParaRPr lang="en" altLang="zh-TW" sz="2300" i="0" u="none" strike="noStrike" dirty="0">
              <a:solidFill>
                <a:srgbClr val="1A1C1C"/>
              </a:solidFill>
              <a:effectLst/>
              <a:latin typeface="+mn-lt"/>
              <a:hlinkClick r:id="rId2"/>
            </a:endParaRPr>
          </a:p>
          <a:p>
            <a:pPr algn="l"/>
            <a:endParaRPr lang="en" altLang="zh-TW" sz="2000" b="0" i="0" u="none" strike="noStrike" dirty="0">
              <a:solidFill>
                <a:srgbClr val="1A1C1C"/>
              </a:solidFill>
              <a:effectLst/>
              <a:latin typeface="+mn-lt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110561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" altLang="zh-TW" sz="4000" i="0" dirty="0">
                <a:effectLst/>
                <a:latin typeface="+mn-lt"/>
              </a:rPr>
              <a:t>Gunshot wounds (</a:t>
            </a:r>
            <a:r>
              <a:rPr lang="en" altLang="zh-TW" sz="4000" i="0" strike="noStrike" dirty="0">
                <a:effectLst/>
                <a:latin typeface="+mn-lt"/>
              </a:rPr>
              <a:t>GSWs</a:t>
            </a:r>
            <a:r>
              <a:rPr lang="en" altLang="zh-TW" sz="4000" i="0" dirty="0">
                <a:effectLst/>
                <a:latin typeface="+mn-lt"/>
              </a:rPr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1256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" altLang="zh-TW" sz="2000" i="0" dirty="0">
                <a:solidFill>
                  <a:srgbClr val="1A1C1C"/>
                </a:solidFill>
                <a:effectLst/>
                <a:latin typeface="+mn-lt"/>
              </a:rPr>
              <a:t>Etiology: </a:t>
            </a:r>
            <a:r>
              <a:rPr lang="en" altLang="zh-TW" sz="2000" b="0" i="0" dirty="0">
                <a:solidFill>
                  <a:srgbClr val="1A1C1C"/>
                </a:solidFill>
                <a:effectLst/>
                <a:latin typeface="+mn-lt"/>
              </a:rPr>
              <a:t>Mortality rate in the US is 10.2 per 100,000 adults.</a:t>
            </a:r>
          </a:p>
          <a:p>
            <a:pPr algn="l">
              <a:lnSpc>
                <a:spcPct val="150000"/>
              </a:lnSpc>
            </a:pPr>
            <a:r>
              <a:rPr lang="en" altLang="zh-TW" sz="2000" b="1" i="0" dirty="0">
                <a:solidFill>
                  <a:srgbClr val="1A1C1C"/>
                </a:solidFill>
                <a:effectLst/>
                <a:latin typeface="+mn-lt"/>
              </a:rPr>
              <a:t>Mechanism of injury</a:t>
            </a:r>
          </a:p>
          <a:p>
            <a:pPr algn="l">
              <a:lnSpc>
                <a:spcPct val="150000"/>
              </a:lnSpc>
            </a:pPr>
            <a:r>
              <a:rPr lang="en" altLang="zh-TW" sz="2000" b="1" dirty="0">
                <a:solidFill>
                  <a:srgbClr val="1A1C1C"/>
                </a:solidFill>
                <a:latin typeface="+mn-lt"/>
              </a:rPr>
              <a:t>Tissue is lacerated </a:t>
            </a:r>
            <a:r>
              <a:rPr lang="en" altLang="zh-TW" sz="2000" b="0" i="0" dirty="0">
                <a:solidFill>
                  <a:srgbClr val="1A1C1C"/>
                </a:solidFill>
                <a:effectLst/>
                <a:latin typeface="+mn-lt"/>
              </a:rPr>
              <a:t>and crushed along the path of the bullet.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TW" sz="2000" b="0" i="0" dirty="0">
                <a:solidFill>
                  <a:srgbClr val="1A1C1C"/>
                </a:solidFill>
                <a:effectLst/>
                <a:latin typeface="+mn-lt"/>
              </a:rPr>
              <a:t>Tissue is displaced forward and radially, resulting in cavitation and pressure injury of nearby structures.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TW" sz="2000" b="0" i="0" dirty="0">
                <a:solidFill>
                  <a:srgbClr val="1A1C1C"/>
                </a:solidFill>
                <a:effectLst/>
                <a:latin typeface="+mn-lt"/>
              </a:rPr>
              <a:t>The level of injury is related to the kinetic energy of the bullet; energy varies based on factors such as bullet weight and velocity.</a:t>
            </a:r>
          </a:p>
          <a:p>
            <a:r>
              <a:rPr lang="en" altLang="zh-TW" sz="2000" b="0" i="0" dirty="0">
                <a:solidFill>
                  <a:srgbClr val="1A1C1C"/>
                </a:solidFill>
                <a:effectLst/>
                <a:latin typeface="+mn-lt"/>
              </a:rPr>
              <a:t>Dense organs (e.g., liver, bone) absorb more kinetic energy than less dense organs, resulting in greater injury.</a:t>
            </a:r>
            <a:endParaRPr lang="en" altLang="zh-TW" sz="2000" b="1" dirty="0">
              <a:solidFill>
                <a:srgbClr val="1A1C1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84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C5201AF-FB0E-E3E6-D8A1-7D8D74F6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06915"/>
              </p:ext>
            </p:extLst>
          </p:nvPr>
        </p:nvGraphicFramePr>
        <p:xfrm>
          <a:off x="107504" y="1"/>
          <a:ext cx="9036495" cy="659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95643555"/>
                    </a:ext>
                  </a:extLst>
                </a:gridCol>
                <a:gridCol w="5760640">
                  <a:extLst>
                    <a:ext uri="{9D8B030D-6E8A-4147-A177-3AD203B41FA5}">
                      <a16:colId xmlns:a16="http://schemas.microsoft.com/office/drawing/2014/main" val="3592740017"/>
                    </a:ext>
                  </a:extLst>
                </a:gridCol>
                <a:gridCol w="2195735">
                  <a:extLst>
                    <a:ext uri="{9D8B030D-6E8A-4147-A177-3AD203B41FA5}">
                      <a16:colId xmlns:a16="http://schemas.microsoft.com/office/drawing/2014/main" val="1243726562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r>
                        <a:rPr lang="en-US" altLang="zh-TW" dirty="0"/>
                        <a:t>Location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Injury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Managemnt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24661"/>
                  </a:ext>
                </a:extLst>
              </a:tr>
              <a:tr h="171052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Neck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﻿﻿Tracheobronchial injury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﻿﻿Esophageal injury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﻿﻿Vascular injury (e.g., carotid artery, vertebral artery, jugular vein)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﻿﻿Cranial nerve injury (e.g., </a:t>
                      </a:r>
                      <a:r>
                        <a:rPr lang="en" altLang="zh-TW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vagus</a:t>
                      </a: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nerve, recurrent laryngeal nerve)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﻿﻿Pneumothorax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Approach to penetrating neck trauma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311559"/>
                  </a:ext>
                </a:extLst>
              </a:tr>
              <a:tr h="1943779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Chest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﻿﻿Cardiac tamponade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﻿﻿Hemothorax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﻿﻿Pneumothorax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﻿﻿Tracheobronchial injury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﻿﻿Diaphragmatic injury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﻿﻿Spinal cord injury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﻿﻿Fractures (e.g., rib fractures, vertebral fractures)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﻿﻿Vascular injury (e.g., aorta, vena cava)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Approach to penetrating chest trauma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83726"/>
                  </a:ext>
                </a:extLst>
              </a:tr>
              <a:tr h="12721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Abdomen and Pelvis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﻿﻿Diaphragmatic injury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﻿﻿Hollow viscus perforation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﻿﻿Solid organ injury (e.g., liver, spleen)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﻿﻿Genitourinary trauma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Approach to penetrating abdomen trauma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375983"/>
                  </a:ext>
                </a:extLst>
              </a:tr>
              <a:tr h="1272102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Extremity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﻿﻿Neurovascular </a:t>
                      </a:r>
                      <a:r>
                        <a:rPr lang="en" altLang="zh-TW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iniury</a:t>
                      </a:r>
                      <a:endParaRPr lang="en" altLang="zh-TW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﻿﻿Fracture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altLang="zh-TW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﻿﻿Compartment syndrome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Approach to penetrating extremities trauma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69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8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enetrating trauma - Knowledge @ AMBOSS">
            <a:extLst>
              <a:ext uri="{FF2B5EF4-FFF2-40B4-BE49-F238E27FC236}">
                <a16:creationId xmlns:a16="http://schemas.microsoft.com/office/drawing/2014/main" id="{26EF0215-2345-7C80-617D-968E660C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0"/>
            <a:ext cx="57606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717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腹部穿透伤的处理算法。 ">
            <a:extLst>
              <a:ext uri="{FF2B5EF4-FFF2-40B4-BE49-F238E27FC236}">
                <a16:creationId xmlns:a16="http://schemas.microsoft.com/office/drawing/2014/main" id="{8B37BC55-9FF2-3F81-6340-CD50C0D22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0"/>
            <a:ext cx="91440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493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腹部穿透伤的处理算法。 ">
            <a:extLst>
              <a:ext uri="{FF2B5EF4-FFF2-40B4-BE49-F238E27FC236}">
                <a16:creationId xmlns:a16="http://schemas.microsoft.com/office/drawing/2014/main" id="{8B37BC55-9FF2-3F81-6340-CD50C0D22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0"/>
            <a:ext cx="91440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32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BFF4B47-639C-BA61-194A-02512051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0"/>
            <a:ext cx="9324528" cy="57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83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C02371B7-0AF2-911A-0D60-9BAFB54E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5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Prehospital/Field triage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+mn-lt"/>
              </a:rPr>
              <a:t>GCS, vital sign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+mn-lt"/>
              </a:rPr>
              <a:t>Injury site / type</a:t>
            </a:r>
          </a:p>
          <a:p>
            <a:pPr lvl="1"/>
            <a:r>
              <a:rPr lang="en-US" altLang="zh-TW" dirty="0">
                <a:latin typeface="+mn-lt"/>
              </a:rPr>
              <a:t>Penetrating / Crush / blunt</a:t>
            </a:r>
          </a:p>
          <a:p>
            <a:pPr lvl="1"/>
            <a:r>
              <a:rPr lang="en-US" altLang="zh-TW" dirty="0">
                <a:latin typeface="+mn-lt"/>
              </a:rPr>
              <a:t>Pelvic, chest, long bone &gt;2</a:t>
            </a:r>
          </a:p>
          <a:p>
            <a:pPr lvl="1"/>
            <a:r>
              <a:rPr lang="en-US" altLang="zh-TW" dirty="0">
                <a:latin typeface="+mn-lt"/>
              </a:rPr>
              <a:t>Open / closed / amputation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+mn-lt"/>
              </a:rPr>
              <a:t>Mechanism</a:t>
            </a:r>
          </a:p>
          <a:p>
            <a:pPr lvl="1"/>
            <a:r>
              <a:rPr lang="en-US" altLang="zh-TW" dirty="0">
                <a:latin typeface="+mn-lt"/>
              </a:rPr>
              <a:t>Fall &gt; 6m (2 floor)</a:t>
            </a:r>
          </a:p>
          <a:p>
            <a:pPr lvl="1"/>
            <a:r>
              <a:rPr lang="en-US" altLang="zh-TW" dirty="0">
                <a:latin typeface="+mn-lt"/>
              </a:rPr>
              <a:t>High energy (Highway)</a:t>
            </a:r>
          </a:p>
          <a:p>
            <a:pPr lvl="1"/>
            <a:r>
              <a:rPr lang="en-US" altLang="zh-TW" dirty="0">
                <a:latin typeface="+mn-lt"/>
              </a:rPr>
              <a:t>Gun Shot Wound (GSW)</a:t>
            </a:r>
          </a:p>
          <a:p>
            <a:pPr lvl="1"/>
            <a:r>
              <a:rPr lang="en-US" altLang="zh-TW" dirty="0">
                <a:latin typeface="+mn-lt"/>
              </a:rPr>
              <a:t>Stabbing wound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+mn-lt"/>
              </a:rPr>
              <a:t>Specific group</a:t>
            </a:r>
          </a:p>
          <a:p>
            <a:pPr lvl="1"/>
            <a:r>
              <a:rPr lang="en-US" altLang="zh-TW" dirty="0">
                <a:latin typeface="+mn-lt"/>
              </a:rPr>
              <a:t>Elder, Children, Pregnancy</a:t>
            </a:r>
          </a:p>
          <a:p>
            <a:pPr lvl="1"/>
            <a:r>
              <a:rPr lang="en-US" altLang="zh-TW" dirty="0">
                <a:latin typeface="+mn-lt"/>
              </a:rPr>
              <a:t>Specific </a:t>
            </a:r>
            <a:r>
              <a:rPr lang="en-US" altLang="zh-TW" dirty="0" err="1">
                <a:latin typeface="+mn-lt"/>
              </a:rPr>
              <a:t>hx</a:t>
            </a:r>
            <a:r>
              <a:rPr lang="en-US" altLang="zh-TW" dirty="0">
                <a:latin typeface="+mn-lt"/>
              </a:rPr>
              <a:t>: coagulopathy 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544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13E5F-38EB-2214-5646-02C1286D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altLang="zh-TW" sz="4500" dirty="0">
                <a:effectLst/>
                <a:latin typeface="+mj-lt"/>
              </a:rPr>
              <a:t>Diaphragm Injury Evaluation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F9E919-263C-A9D6-B549-C50F499F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525963"/>
          </a:xfrm>
        </p:spPr>
        <p:txBody>
          <a:bodyPr>
            <a:normAutofit/>
          </a:bodyPr>
          <a:lstStyle/>
          <a:p>
            <a:r>
              <a:rPr lang="en" altLang="zh-TW" sz="2000" dirty="0">
                <a:effectLst/>
                <a:latin typeface="+mn-lt"/>
              </a:rPr>
              <a:t>All thoracoabdominal stab wounds (SW), or any abdominal SW with associated PTX,HTX, are presumed to have a diaphragm injury (DI). </a:t>
            </a:r>
          </a:p>
          <a:p>
            <a:r>
              <a:rPr lang="en" altLang="zh-TW" sz="2000" dirty="0">
                <a:solidFill>
                  <a:srgbClr val="FF0000"/>
                </a:solidFill>
                <a:effectLst/>
                <a:latin typeface="+mn-lt"/>
              </a:rPr>
              <a:t>The risk is higher on the left side</a:t>
            </a:r>
            <a:r>
              <a:rPr lang="en" altLang="zh-TW" sz="2000" dirty="0">
                <a:effectLst/>
                <a:latin typeface="+mn-lt"/>
              </a:rPr>
              <a:t>. </a:t>
            </a:r>
          </a:p>
          <a:p>
            <a:r>
              <a:rPr lang="en" altLang="zh-TW" sz="2000" dirty="0">
                <a:effectLst/>
                <a:latin typeface="+mn-lt"/>
              </a:rPr>
              <a:t>If another indication for OP is present, then examine/repair the diaphragm at that time. </a:t>
            </a:r>
          </a:p>
          <a:p>
            <a:r>
              <a:rPr lang="en" altLang="zh-TW" sz="2000" dirty="0">
                <a:effectLst/>
                <a:latin typeface="+mn-lt"/>
              </a:rPr>
              <a:t>If no immediate OP indicated, then a laparoscopic diaphragm evaluation is indicated. </a:t>
            </a:r>
          </a:p>
          <a:p>
            <a:r>
              <a:rPr lang="en" altLang="zh-TW" sz="2000" dirty="0">
                <a:effectLst/>
                <a:latin typeface="+mn-lt"/>
              </a:rPr>
              <a:t>This should be delayed </a:t>
            </a:r>
            <a:r>
              <a:rPr lang="en" altLang="zh-TW" sz="2000" dirty="0">
                <a:effectLst/>
                <a:highlight>
                  <a:srgbClr val="FFFF00"/>
                </a:highlight>
                <a:latin typeface="+mn-lt"/>
              </a:rPr>
              <a:t>(&gt;8-12 </a:t>
            </a:r>
            <a:r>
              <a:rPr lang="en" altLang="zh-TW" sz="2000" dirty="0" err="1">
                <a:effectLst/>
                <a:highlight>
                  <a:srgbClr val="FFFF00"/>
                </a:highlight>
                <a:latin typeface="+mn-lt"/>
              </a:rPr>
              <a:t>hrs</a:t>
            </a:r>
            <a:r>
              <a:rPr lang="en" altLang="zh-TW" sz="2000" dirty="0">
                <a:effectLst/>
                <a:latin typeface="+mn-lt"/>
              </a:rPr>
              <a:t>) to allow serial exams and ensure no hollow viscus or other operative injury is present. </a:t>
            </a:r>
          </a:p>
          <a:p>
            <a:r>
              <a:rPr lang="en" altLang="zh-TW" sz="2000" dirty="0">
                <a:effectLst/>
                <a:latin typeface="+mn-lt"/>
              </a:rPr>
              <a:t>Thoracoscopy is the procedure of choice if a co-existing retained HTX is present.</a:t>
            </a:r>
          </a:p>
          <a:p>
            <a:r>
              <a:rPr lang="en" altLang="zh-TW" sz="2000" dirty="0">
                <a:effectLst/>
                <a:highlight>
                  <a:srgbClr val="FFFF00"/>
                </a:highlight>
                <a:latin typeface="+mn-lt"/>
              </a:rPr>
              <a:t>CT </a:t>
            </a:r>
            <a:r>
              <a:rPr lang="en" altLang="zh-TW" sz="2000" dirty="0">
                <a:effectLst/>
                <a:latin typeface="+mn-lt"/>
              </a:rPr>
              <a:t>provides adequate imaging to rule out  DI, and </a:t>
            </a:r>
            <a:r>
              <a:rPr lang="en" altLang="zh-TW" sz="2000" dirty="0">
                <a:effectLst/>
                <a:highlight>
                  <a:srgbClr val="FFFF00"/>
                </a:highlight>
                <a:latin typeface="+mn-lt"/>
              </a:rPr>
              <a:t>repeat delayed imaging </a:t>
            </a:r>
            <a:r>
              <a:rPr lang="en" altLang="zh-TW" sz="2000" dirty="0">
                <a:effectLst/>
                <a:latin typeface="+mn-lt"/>
              </a:rPr>
              <a:t>should be considered.</a:t>
            </a:r>
          </a:p>
        </p:txBody>
      </p:sp>
    </p:spTree>
    <p:extLst>
      <p:ext uri="{BB962C8B-B14F-4D97-AF65-F5344CB8AC3E}">
        <p14:creationId xmlns:p14="http://schemas.microsoft.com/office/powerpoint/2010/main" val="4013965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13E5F-38EB-2214-5646-02C1286D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500" dirty="0">
                <a:latin typeface="+mj-lt"/>
              </a:rPr>
              <a:t>Summary</a:t>
            </a:r>
            <a:endParaRPr lang="en" altLang="zh-TW" sz="4500" dirty="0">
              <a:effectLst/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F9E919-263C-A9D6-B549-C50F499F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525963"/>
          </a:xfrm>
        </p:spPr>
        <p:txBody>
          <a:bodyPr>
            <a:normAutofit/>
          </a:bodyPr>
          <a:lstStyle/>
          <a:p>
            <a:r>
              <a:rPr lang="en" altLang="zh-TW" sz="3900" b="1" dirty="0">
                <a:effectLst/>
                <a:latin typeface="+mj-lt"/>
              </a:rPr>
              <a:t>Trauma triad with </a:t>
            </a:r>
            <a:br>
              <a:rPr lang="en" altLang="zh-TW" sz="3900" b="1" dirty="0">
                <a:effectLst/>
                <a:latin typeface="+mj-lt"/>
              </a:rPr>
            </a:br>
            <a:r>
              <a:rPr lang="en" altLang="zh-TW" sz="3900" b="1" dirty="0">
                <a:solidFill>
                  <a:srgbClr val="FF0000"/>
                </a:solidFill>
                <a:effectLst/>
                <a:latin typeface="+mj-lt"/>
              </a:rPr>
              <a:t>simple triage and rapid treatment </a:t>
            </a:r>
          </a:p>
          <a:p>
            <a:r>
              <a:rPr lang="en" altLang="zh-TW" sz="3900" b="1" dirty="0">
                <a:effectLst/>
                <a:latin typeface="+mj-lt"/>
              </a:rPr>
              <a:t>ABCDE</a:t>
            </a:r>
          </a:p>
          <a:p>
            <a:r>
              <a:rPr lang="en" altLang="zh-TW" sz="3900" b="1" dirty="0">
                <a:latin typeface="+mj-lt"/>
              </a:rPr>
              <a:t>Secondary survey</a:t>
            </a:r>
          </a:p>
          <a:p>
            <a:r>
              <a:rPr lang="en" altLang="zh-TW" sz="3900" b="1" dirty="0">
                <a:effectLst/>
                <a:latin typeface="+mj-lt"/>
              </a:rPr>
              <a:t>ISS/AIS</a:t>
            </a:r>
          </a:p>
          <a:p>
            <a:r>
              <a:rPr kumimoji="1" lang="en-US" altLang="zh-TW" sz="3900" b="1" dirty="0">
                <a:latin typeface="+mj-lt"/>
              </a:rPr>
              <a:t>Penetrating Wound Management</a:t>
            </a:r>
            <a:endParaRPr lang="en" altLang="zh-TW" sz="3900" b="1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6196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45177A-C54A-D92F-E340-CECC7777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TW" sz="4500" dirty="0">
                <a:latin typeface="+mj-lt"/>
              </a:rPr>
              <a:t>Thank you</a:t>
            </a:r>
            <a:endParaRPr lang="en" altLang="zh-TW" sz="45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660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Prehospital/Field triage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+mn-lt"/>
              </a:rPr>
              <a:t>Simple Triage and Rapid Treatment (START)</a:t>
            </a:r>
          </a:p>
          <a:p>
            <a:r>
              <a:rPr lang="zh-TW" altLang="en-US" sz="3000" b="1" dirty="0">
                <a:solidFill>
                  <a:srgbClr val="FF0000"/>
                </a:solidFill>
                <a:latin typeface="+mn-lt"/>
              </a:rPr>
              <a:t>紅：</a:t>
            </a:r>
            <a:r>
              <a:rPr lang="en-US" altLang="zh-TW" sz="3000" b="1" dirty="0" err="1">
                <a:solidFill>
                  <a:srgbClr val="FF0000"/>
                </a:solidFill>
                <a:latin typeface="+mn-lt"/>
              </a:rPr>
              <a:t>Immidiate</a:t>
            </a:r>
            <a:r>
              <a:rPr lang="zh-TW" altLang="en-US" sz="3000" b="1" dirty="0">
                <a:latin typeface="+mn-lt"/>
              </a:rPr>
              <a:t/>
            </a:r>
            <a:br>
              <a:rPr lang="zh-TW" altLang="en-US" sz="3000" b="1" dirty="0">
                <a:latin typeface="+mn-lt"/>
              </a:rPr>
            </a:br>
            <a:r>
              <a:rPr lang="zh-TW" altLang="en-US" sz="3000" b="1" dirty="0">
                <a:highlight>
                  <a:srgbClr val="FFFF00"/>
                </a:highlight>
                <a:latin typeface="+mn-lt"/>
              </a:rPr>
              <a:t>黃：</a:t>
            </a:r>
            <a:r>
              <a:rPr lang="en-US" altLang="zh-TW" sz="3000" b="1" dirty="0">
                <a:highlight>
                  <a:srgbClr val="FFFF00"/>
                </a:highlight>
                <a:latin typeface="+mn-lt"/>
              </a:rPr>
              <a:t>Delayed</a:t>
            </a:r>
            <a:r>
              <a:rPr lang="zh-TW" altLang="en-US" sz="3000" b="1" dirty="0">
                <a:latin typeface="+mn-lt"/>
              </a:rPr>
              <a:t/>
            </a:r>
            <a:br>
              <a:rPr lang="zh-TW" altLang="en-US" sz="3000" b="1" dirty="0">
                <a:latin typeface="+mn-lt"/>
              </a:rPr>
            </a:br>
            <a:r>
              <a:rPr lang="zh-TW" altLang="en-US" sz="3000" b="1" dirty="0">
                <a:solidFill>
                  <a:srgbClr val="00B050"/>
                </a:solidFill>
                <a:latin typeface="+mn-lt"/>
              </a:rPr>
              <a:t>綠：</a:t>
            </a:r>
            <a:r>
              <a:rPr lang="en-US" altLang="zh-TW" sz="3000" b="1" dirty="0" err="1">
                <a:solidFill>
                  <a:srgbClr val="00B050"/>
                </a:solidFill>
                <a:latin typeface="+mn-lt"/>
              </a:rPr>
              <a:t>Minnor</a:t>
            </a:r>
            <a:r>
              <a:rPr lang="en-US" altLang="zh-TW" sz="30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zh-TW" altLang="en-US" sz="3000" b="1" dirty="0">
                <a:latin typeface="+mn-lt"/>
              </a:rPr>
              <a:t/>
            </a:r>
            <a:br>
              <a:rPr lang="zh-TW" altLang="en-US" sz="3000" b="1" dirty="0">
                <a:latin typeface="+mn-lt"/>
              </a:rPr>
            </a:br>
            <a:r>
              <a:rPr lang="zh-TW" altLang="en-US" sz="3000" b="1" dirty="0">
                <a:latin typeface="+mn-lt"/>
              </a:rPr>
              <a:t>黑：</a:t>
            </a:r>
            <a:r>
              <a:rPr lang="en-US" altLang="zh-TW" sz="3000" b="1" dirty="0">
                <a:latin typeface="+mn-lt"/>
              </a:rPr>
              <a:t>Deceased</a:t>
            </a:r>
          </a:p>
          <a:p>
            <a:endParaRPr lang="zh-TW" altLang="en-US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08920"/>
            <a:ext cx="5124322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02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" t="-607" r="-3900" b="-9258"/>
          <a:stretch/>
        </p:blipFill>
        <p:spPr bwMode="auto">
          <a:xfrm>
            <a:off x="251520" y="476673"/>
            <a:ext cx="8778180" cy="578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3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+mj-lt"/>
              </a:rPr>
              <a:t>Triage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Order of treatment is based on the ABC priorities </a:t>
            </a:r>
          </a:p>
          <a:p>
            <a:pPr lvl="1"/>
            <a:r>
              <a:rPr lang="en-US" altLang="zh-TW" b="1" dirty="0"/>
              <a:t>Airway</a:t>
            </a:r>
            <a:r>
              <a:rPr lang="en-US" altLang="zh-TW" dirty="0"/>
              <a:t> with cervical spine protection</a:t>
            </a:r>
          </a:p>
          <a:p>
            <a:pPr lvl="1"/>
            <a:r>
              <a:rPr lang="en-US" altLang="zh-TW" b="1" dirty="0"/>
              <a:t>Breathing</a:t>
            </a:r>
          </a:p>
          <a:p>
            <a:pPr lvl="1"/>
            <a:r>
              <a:rPr lang="en-US" altLang="zh-TW" b="1" dirty="0"/>
              <a:t>Circulation</a:t>
            </a:r>
            <a:r>
              <a:rPr lang="en-US" altLang="zh-TW" dirty="0"/>
              <a:t> with hemorrhage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25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rauma team activation guideline for Khoula and Nizwa Hospitals. GCS: Glasgow Coma Scale; BP: Systolic Blood Pressure measured in mmHg on 10 November 2018 by guest. Protected by copyright.">
            <a:extLst>
              <a:ext uri="{FF2B5EF4-FFF2-40B4-BE49-F238E27FC236}">
                <a16:creationId xmlns:a16="http://schemas.microsoft.com/office/drawing/2014/main" id="{9B84C177-75B7-8E0A-45C5-F34CDDD3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0"/>
            <a:ext cx="6103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95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Primary ABCDE</a:t>
            </a:r>
            <a:endParaRPr lang="zh-TW" altLang="en-US" sz="4800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altLang="zh-TW" sz="3500" dirty="0">
                <a:latin typeface="+mn-lt"/>
              </a:rPr>
              <a:t>irway maintenance with restriction of cervical spine motion</a:t>
            </a:r>
          </a:p>
          <a:p>
            <a:r>
              <a:rPr lang="en-US" altLang="zh-TW" sz="3500" b="1" dirty="0">
                <a:solidFill>
                  <a:srgbClr val="FF0000"/>
                </a:solidFill>
                <a:latin typeface="+mn-lt"/>
              </a:rPr>
              <a:t>B</a:t>
            </a:r>
            <a:r>
              <a:rPr lang="en-US" altLang="zh-TW" sz="3500" dirty="0">
                <a:latin typeface="+mn-lt"/>
              </a:rPr>
              <a:t>reathing and ventilation </a:t>
            </a:r>
          </a:p>
          <a:p>
            <a:r>
              <a:rPr lang="en-US" altLang="zh-TW" sz="3500" b="1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altLang="zh-TW" sz="3500" dirty="0">
                <a:latin typeface="+mn-lt"/>
              </a:rPr>
              <a:t>irculation with hemorrhage control </a:t>
            </a:r>
          </a:p>
          <a:p>
            <a:r>
              <a:rPr lang="en-US" altLang="zh-TW" sz="3500" b="1" dirty="0">
                <a:solidFill>
                  <a:srgbClr val="FF0000"/>
                </a:solidFill>
                <a:latin typeface="+mn-lt"/>
              </a:rPr>
              <a:t>D</a:t>
            </a:r>
            <a:r>
              <a:rPr lang="en-US" altLang="zh-TW" sz="3500" dirty="0">
                <a:latin typeface="+mn-lt"/>
              </a:rPr>
              <a:t>isability(assessment of neurologic status) </a:t>
            </a:r>
          </a:p>
          <a:p>
            <a:r>
              <a:rPr lang="en-US" altLang="zh-TW" sz="3500" b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altLang="zh-TW" sz="3500" dirty="0">
                <a:latin typeface="+mn-lt"/>
              </a:rPr>
              <a:t>xposure/</a:t>
            </a:r>
            <a:r>
              <a:rPr lang="en-US" altLang="zh-TW" sz="3500" b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altLang="zh-TW" sz="3500" dirty="0">
                <a:latin typeface="+mn-lt"/>
              </a:rPr>
              <a:t>nvironmental control</a:t>
            </a:r>
            <a:endParaRPr lang="zh-TW" altLang="en-US" sz="3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1394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949</Words>
  <Application>Microsoft Office PowerPoint</Application>
  <PresentationFormat>如螢幕大小 (4:3)</PresentationFormat>
  <Paragraphs>217</Paragraphs>
  <Slides>42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0" baseType="lpstr">
      <vt:lpstr>맑은 고딕</vt:lpstr>
      <vt:lpstr>Noto Sans TC</vt:lpstr>
      <vt:lpstr>微軟正黑體</vt:lpstr>
      <vt:lpstr>新細明體</vt:lpstr>
      <vt:lpstr>Arial</vt:lpstr>
      <vt:lpstr>Calibri</vt:lpstr>
      <vt:lpstr>Cambria Math</vt:lpstr>
      <vt:lpstr>Office 佈景主題</vt:lpstr>
      <vt:lpstr>PowerPoint 簡報</vt:lpstr>
      <vt:lpstr>Step by Step</vt:lpstr>
      <vt:lpstr>Prepare</vt:lpstr>
      <vt:lpstr>Prehospital/Field triage</vt:lpstr>
      <vt:lpstr>Prehospital/Field triage</vt:lpstr>
      <vt:lpstr>PowerPoint 簡報</vt:lpstr>
      <vt:lpstr>Triage</vt:lpstr>
      <vt:lpstr>PowerPoint 簡報</vt:lpstr>
      <vt:lpstr>Primary ABCDE</vt:lpstr>
      <vt:lpstr>10 sec assessment</vt:lpstr>
      <vt:lpstr>Airway</vt:lpstr>
      <vt:lpstr>PowerPoint 簡報</vt:lpstr>
      <vt:lpstr>Breathing/Ventilation</vt:lpstr>
      <vt:lpstr>Circulation</vt:lpstr>
      <vt:lpstr>PowerPoint 簡報</vt:lpstr>
      <vt:lpstr>Circulation</vt:lpstr>
      <vt:lpstr>PowerPoint 簡報</vt:lpstr>
      <vt:lpstr>Massive Transfusion Protocol</vt:lpstr>
      <vt:lpstr>Disability</vt:lpstr>
      <vt:lpstr>Exposure / Environment</vt:lpstr>
      <vt:lpstr>Sonography in Primary survey</vt:lpstr>
      <vt:lpstr>Monitors</vt:lpstr>
      <vt:lpstr>Team work</vt:lpstr>
      <vt:lpstr>Secondary Assessment</vt:lpstr>
      <vt:lpstr>AMPLE history </vt:lpstr>
      <vt:lpstr>Injury Severity Score, ISS</vt:lpstr>
      <vt:lpstr>PowerPoint 簡報</vt:lpstr>
      <vt:lpstr>Injury Severity Score, ISS</vt:lpstr>
      <vt:lpstr>PowerPoint 簡報</vt:lpstr>
      <vt:lpstr>Penetrating Wound Management</vt:lpstr>
      <vt:lpstr>Overview</vt:lpstr>
      <vt:lpstr>Stab Wounds</vt:lpstr>
      <vt:lpstr>Gunshot wounds (GSWs)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Diaphragm Injury Evaluation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多媒體中心</dc:creator>
  <cp:lastModifiedBy>publicw7</cp:lastModifiedBy>
  <cp:revision>61</cp:revision>
  <dcterms:created xsi:type="dcterms:W3CDTF">2017-08-02T13:14:28Z</dcterms:created>
  <dcterms:modified xsi:type="dcterms:W3CDTF">2023-07-31T01:45:31Z</dcterms:modified>
</cp:coreProperties>
</file>